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7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1"/>
    <p:restoredTop sz="94630"/>
  </p:normalViewPr>
  <p:slideViewPr>
    <p:cSldViewPr snapToGrid="0">
      <p:cViewPr varScale="1">
        <p:scale>
          <a:sx n="113" d="100"/>
          <a:sy n="113" d="100"/>
        </p:scale>
        <p:origin x="9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719F21-6CBD-403E-85F4-730A4CE14F03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743BA38-1FFD-4D0F-9CC4-9AF5F9679149}">
      <dgm:prSet/>
      <dgm:spPr/>
      <dgm:t>
        <a:bodyPr/>
        <a:lstStyle/>
        <a:p>
          <a:r>
            <a:rPr lang="en-US"/>
            <a:t>What is loan default?</a:t>
          </a:r>
        </a:p>
      </dgm:t>
    </dgm:pt>
    <dgm:pt modelId="{A7250A11-96A7-4BFB-9456-2E8DBCDAC738}" type="parTrans" cxnId="{9622D5A8-9E6E-4D7D-A4B2-90E487A9893C}">
      <dgm:prSet/>
      <dgm:spPr/>
      <dgm:t>
        <a:bodyPr/>
        <a:lstStyle/>
        <a:p>
          <a:endParaRPr lang="en-US"/>
        </a:p>
      </dgm:t>
    </dgm:pt>
    <dgm:pt modelId="{A6D2066F-4CD4-4459-B0E9-05D7530176D2}" type="sibTrans" cxnId="{9622D5A8-9E6E-4D7D-A4B2-90E487A9893C}">
      <dgm:prSet/>
      <dgm:spPr/>
      <dgm:t>
        <a:bodyPr/>
        <a:lstStyle/>
        <a:p>
          <a:endParaRPr lang="en-US"/>
        </a:p>
      </dgm:t>
    </dgm:pt>
    <dgm:pt modelId="{E5766ADA-A878-4830-9597-CA601BE023E6}">
      <dgm:prSet/>
      <dgm:spPr/>
      <dgm:t>
        <a:bodyPr/>
        <a:lstStyle/>
        <a:p>
          <a:r>
            <a:rPr lang="en-US"/>
            <a:t>What are the effects of loan default?</a:t>
          </a:r>
        </a:p>
      </dgm:t>
    </dgm:pt>
    <dgm:pt modelId="{E291C9A1-963E-491E-B03E-E08F284164B5}" type="parTrans" cxnId="{1364A3B0-602D-4CDC-9C95-56446CE2EC2E}">
      <dgm:prSet/>
      <dgm:spPr/>
      <dgm:t>
        <a:bodyPr/>
        <a:lstStyle/>
        <a:p>
          <a:endParaRPr lang="en-US"/>
        </a:p>
      </dgm:t>
    </dgm:pt>
    <dgm:pt modelId="{D702EE31-C76C-4AD4-9784-AFC0F2EEAFBF}" type="sibTrans" cxnId="{1364A3B0-602D-4CDC-9C95-56446CE2EC2E}">
      <dgm:prSet/>
      <dgm:spPr/>
      <dgm:t>
        <a:bodyPr/>
        <a:lstStyle/>
        <a:p>
          <a:endParaRPr lang="en-US"/>
        </a:p>
      </dgm:t>
    </dgm:pt>
    <dgm:pt modelId="{79EB041F-A770-4678-B78A-5DF431126C32}">
      <dgm:prSet/>
      <dgm:spPr/>
      <dgm:t>
        <a:bodyPr/>
        <a:lstStyle/>
        <a:p>
          <a:r>
            <a:rPr lang="en-US"/>
            <a:t>Does anyone benefit from loan default?</a:t>
          </a:r>
        </a:p>
      </dgm:t>
    </dgm:pt>
    <dgm:pt modelId="{94BC8E5B-C129-4B18-B510-0DD75C74035D}" type="parTrans" cxnId="{A9159C2A-32C0-40D5-AFF8-544D823F30AD}">
      <dgm:prSet/>
      <dgm:spPr/>
      <dgm:t>
        <a:bodyPr/>
        <a:lstStyle/>
        <a:p>
          <a:endParaRPr lang="en-US"/>
        </a:p>
      </dgm:t>
    </dgm:pt>
    <dgm:pt modelId="{0B51FE74-AA63-479D-A3AF-D78D901A4893}" type="sibTrans" cxnId="{A9159C2A-32C0-40D5-AFF8-544D823F30AD}">
      <dgm:prSet/>
      <dgm:spPr/>
      <dgm:t>
        <a:bodyPr/>
        <a:lstStyle/>
        <a:p>
          <a:endParaRPr lang="en-US"/>
        </a:p>
      </dgm:t>
    </dgm:pt>
    <dgm:pt modelId="{BB00B11D-4D3A-4849-90C5-DDF264184B22}" type="pres">
      <dgm:prSet presAssocID="{B6719F21-6CBD-403E-85F4-730A4CE14F0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047342C-3BEF-054D-A2FC-9C2AC0AEB227}" type="pres">
      <dgm:prSet presAssocID="{F743BA38-1FFD-4D0F-9CC4-9AF5F9679149}" presName="hierRoot1" presStyleCnt="0"/>
      <dgm:spPr/>
    </dgm:pt>
    <dgm:pt modelId="{B1B21B23-884C-DB49-BF6A-E623A6446428}" type="pres">
      <dgm:prSet presAssocID="{F743BA38-1FFD-4D0F-9CC4-9AF5F9679149}" presName="composite" presStyleCnt="0"/>
      <dgm:spPr/>
    </dgm:pt>
    <dgm:pt modelId="{C535B14D-3AD3-344E-BCF0-FE2AEFC75E21}" type="pres">
      <dgm:prSet presAssocID="{F743BA38-1FFD-4D0F-9CC4-9AF5F9679149}" presName="background" presStyleLbl="node0" presStyleIdx="0" presStyleCnt="3"/>
      <dgm:spPr/>
    </dgm:pt>
    <dgm:pt modelId="{D64CEAF1-A20C-324A-B643-C67C405B6E87}" type="pres">
      <dgm:prSet presAssocID="{F743BA38-1FFD-4D0F-9CC4-9AF5F9679149}" presName="text" presStyleLbl="fgAcc0" presStyleIdx="0" presStyleCnt="3">
        <dgm:presLayoutVars>
          <dgm:chPref val="3"/>
        </dgm:presLayoutVars>
      </dgm:prSet>
      <dgm:spPr/>
    </dgm:pt>
    <dgm:pt modelId="{90415238-0AB0-A04A-A6ED-CE2A38453B44}" type="pres">
      <dgm:prSet presAssocID="{F743BA38-1FFD-4D0F-9CC4-9AF5F9679149}" presName="hierChild2" presStyleCnt="0"/>
      <dgm:spPr/>
    </dgm:pt>
    <dgm:pt modelId="{B049EEFF-02C3-CA46-A621-E2B711056D12}" type="pres">
      <dgm:prSet presAssocID="{E5766ADA-A878-4830-9597-CA601BE023E6}" presName="hierRoot1" presStyleCnt="0"/>
      <dgm:spPr/>
    </dgm:pt>
    <dgm:pt modelId="{335374CA-8C37-6D40-9339-3098636E6863}" type="pres">
      <dgm:prSet presAssocID="{E5766ADA-A878-4830-9597-CA601BE023E6}" presName="composite" presStyleCnt="0"/>
      <dgm:spPr/>
    </dgm:pt>
    <dgm:pt modelId="{F866FD98-24ED-1A4F-994F-E8189C42C4A3}" type="pres">
      <dgm:prSet presAssocID="{E5766ADA-A878-4830-9597-CA601BE023E6}" presName="background" presStyleLbl="node0" presStyleIdx="1" presStyleCnt="3"/>
      <dgm:spPr/>
    </dgm:pt>
    <dgm:pt modelId="{F63BDBD8-327B-8C4B-B4E8-4A1D60264045}" type="pres">
      <dgm:prSet presAssocID="{E5766ADA-A878-4830-9597-CA601BE023E6}" presName="text" presStyleLbl="fgAcc0" presStyleIdx="1" presStyleCnt="3">
        <dgm:presLayoutVars>
          <dgm:chPref val="3"/>
        </dgm:presLayoutVars>
      </dgm:prSet>
      <dgm:spPr/>
    </dgm:pt>
    <dgm:pt modelId="{89D90B83-979F-DC48-B1F3-2F4728D3C642}" type="pres">
      <dgm:prSet presAssocID="{E5766ADA-A878-4830-9597-CA601BE023E6}" presName="hierChild2" presStyleCnt="0"/>
      <dgm:spPr/>
    </dgm:pt>
    <dgm:pt modelId="{F141D491-465C-474A-AD6A-AA14978116DE}" type="pres">
      <dgm:prSet presAssocID="{79EB041F-A770-4678-B78A-5DF431126C32}" presName="hierRoot1" presStyleCnt="0"/>
      <dgm:spPr/>
    </dgm:pt>
    <dgm:pt modelId="{984C2218-BB1E-5D49-896A-DE7A85C116FA}" type="pres">
      <dgm:prSet presAssocID="{79EB041F-A770-4678-B78A-5DF431126C32}" presName="composite" presStyleCnt="0"/>
      <dgm:spPr/>
    </dgm:pt>
    <dgm:pt modelId="{DEE568B0-4271-E94A-9439-73B6F432FD89}" type="pres">
      <dgm:prSet presAssocID="{79EB041F-A770-4678-B78A-5DF431126C32}" presName="background" presStyleLbl="node0" presStyleIdx="2" presStyleCnt="3"/>
      <dgm:spPr/>
    </dgm:pt>
    <dgm:pt modelId="{2370C527-1CEF-9D42-A7A4-6F7D92958F94}" type="pres">
      <dgm:prSet presAssocID="{79EB041F-A770-4678-B78A-5DF431126C32}" presName="text" presStyleLbl="fgAcc0" presStyleIdx="2" presStyleCnt="3">
        <dgm:presLayoutVars>
          <dgm:chPref val="3"/>
        </dgm:presLayoutVars>
      </dgm:prSet>
      <dgm:spPr/>
    </dgm:pt>
    <dgm:pt modelId="{C55C9A7A-0297-E44B-B48A-8E7F08CD0230}" type="pres">
      <dgm:prSet presAssocID="{79EB041F-A770-4678-B78A-5DF431126C32}" presName="hierChild2" presStyleCnt="0"/>
      <dgm:spPr/>
    </dgm:pt>
  </dgm:ptLst>
  <dgm:cxnLst>
    <dgm:cxn modelId="{505BF810-04AF-1246-9064-3C76F1D62E19}" type="presOf" srcId="{B6719F21-6CBD-403E-85F4-730A4CE14F03}" destId="{BB00B11D-4D3A-4849-90C5-DDF264184B22}" srcOrd="0" destOrd="0" presId="urn:microsoft.com/office/officeart/2005/8/layout/hierarchy1"/>
    <dgm:cxn modelId="{CFD72F18-4A09-8540-B8DA-95E4A84179C9}" type="presOf" srcId="{79EB041F-A770-4678-B78A-5DF431126C32}" destId="{2370C527-1CEF-9D42-A7A4-6F7D92958F94}" srcOrd="0" destOrd="0" presId="urn:microsoft.com/office/officeart/2005/8/layout/hierarchy1"/>
    <dgm:cxn modelId="{455EB81E-6AC4-3649-9269-0CF7094591B4}" type="presOf" srcId="{F743BA38-1FFD-4D0F-9CC4-9AF5F9679149}" destId="{D64CEAF1-A20C-324A-B643-C67C405B6E87}" srcOrd="0" destOrd="0" presId="urn:microsoft.com/office/officeart/2005/8/layout/hierarchy1"/>
    <dgm:cxn modelId="{A9159C2A-32C0-40D5-AFF8-544D823F30AD}" srcId="{B6719F21-6CBD-403E-85F4-730A4CE14F03}" destId="{79EB041F-A770-4678-B78A-5DF431126C32}" srcOrd="2" destOrd="0" parTransId="{94BC8E5B-C129-4B18-B510-0DD75C74035D}" sibTransId="{0B51FE74-AA63-479D-A3AF-D78D901A4893}"/>
    <dgm:cxn modelId="{9622D5A8-9E6E-4D7D-A4B2-90E487A9893C}" srcId="{B6719F21-6CBD-403E-85F4-730A4CE14F03}" destId="{F743BA38-1FFD-4D0F-9CC4-9AF5F9679149}" srcOrd="0" destOrd="0" parTransId="{A7250A11-96A7-4BFB-9456-2E8DBCDAC738}" sibTransId="{A6D2066F-4CD4-4459-B0E9-05D7530176D2}"/>
    <dgm:cxn modelId="{1364A3B0-602D-4CDC-9C95-56446CE2EC2E}" srcId="{B6719F21-6CBD-403E-85F4-730A4CE14F03}" destId="{E5766ADA-A878-4830-9597-CA601BE023E6}" srcOrd="1" destOrd="0" parTransId="{E291C9A1-963E-491E-B03E-E08F284164B5}" sibTransId="{D702EE31-C76C-4AD4-9784-AFC0F2EEAFBF}"/>
    <dgm:cxn modelId="{615B01DC-C8C4-4743-95B5-BC3978C0B1D5}" type="presOf" srcId="{E5766ADA-A878-4830-9597-CA601BE023E6}" destId="{F63BDBD8-327B-8C4B-B4E8-4A1D60264045}" srcOrd="0" destOrd="0" presId="urn:microsoft.com/office/officeart/2005/8/layout/hierarchy1"/>
    <dgm:cxn modelId="{2382CB8B-D6D0-7B42-99EA-3D278C65199B}" type="presParOf" srcId="{BB00B11D-4D3A-4849-90C5-DDF264184B22}" destId="{2047342C-3BEF-054D-A2FC-9C2AC0AEB227}" srcOrd="0" destOrd="0" presId="urn:microsoft.com/office/officeart/2005/8/layout/hierarchy1"/>
    <dgm:cxn modelId="{5E128813-74B3-A344-89C2-02ACFC4BFB39}" type="presParOf" srcId="{2047342C-3BEF-054D-A2FC-9C2AC0AEB227}" destId="{B1B21B23-884C-DB49-BF6A-E623A6446428}" srcOrd="0" destOrd="0" presId="urn:microsoft.com/office/officeart/2005/8/layout/hierarchy1"/>
    <dgm:cxn modelId="{19E03C3E-6352-8E46-8557-9281DA3CD593}" type="presParOf" srcId="{B1B21B23-884C-DB49-BF6A-E623A6446428}" destId="{C535B14D-3AD3-344E-BCF0-FE2AEFC75E21}" srcOrd="0" destOrd="0" presId="urn:microsoft.com/office/officeart/2005/8/layout/hierarchy1"/>
    <dgm:cxn modelId="{792505F1-8258-1948-AF3F-96B096514684}" type="presParOf" srcId="{B1B21B23-884C-DB49-BF6A-E623A6446428}" destId="{D64CEAF1-A20C-324A-B643-C67C405B6E87}" srcOrd="1" destOrd="0" presId="urn:microsoft.com/office/officeart/2005/8/layout/hierarchy1"/>
    <dgm:cxn modelId="{B21585B7-DA85-4741-A7B2-478CFB5E1C00}" type="presParOf" srcId="{2047342C-3BEF-054D-A2FC-9C2AC0AEB227}" destId="{90415238-0AB0-A04A-A6ED-CE2A38453B44}" srcOrd="1" destOrd="0" presId="urn:microsoft.com/office/officeart/2005/8/layout/hierarchy1"/>
    <dgm:cxn modelId="{D339E260-882B-4841-AB47-EBBF51190D06}" type="presParOf" srcId="{BB00B11D-4D3A-4849-90C5-DDF264184B22}" destId="{B049EEFF-02C3-CA46-A621-E2B711056D12}" srcOrd="1" destOrd="0" presId="urn:microsoft.com/office/officeart/2005/8/layout/hierarchy1"/>
    <dgm:cxn modelId="{9A11F4E7-4390-164B-ADC9-5EDA0C577D1F}" type="presParOf" srcId="{B049EEFF-02C3-CA46-A621-E2B711056D12}" destId="{335374CA-8C37-6D40-9339-3098636E6863}" srcOrd="0" destOrd="0" presId="urn:microsoft.com/office/officeart/2005/8/layout/hierarchy1"/>
    <dgm:cxn modelId="{571DDF85-3AEA-4E4A-AAAA-05B85C5358A7}" type="presParOf" srcId="{335374CA-8C37-6D40-9339-3098636E6863}" destId="{F866FD98-24ED-1A4F-994F-E8189C42C4A3}" srcOrd="0" destOrd="0" presId="urn:microsoft.com/office/officeart/2005/8/layout/hierarchy1"/>
    <dgm:cxn modelId="{83AB0183-7939-0146-B67B-055A24A6886A}" type="presParOf" srcId="{335374CA-8C37-6D40-9339-3098636E6863}" destId="{F63BDBD8-327B-8C4B-B4E8-4A1D60264045}" srcOrd="1" destOrd="0" presId="urn:microsoft.com/office/officeart/2005/8/layout/hierarchy1"/>
    <dgm:cxn modelId="{1127E20D-1BF1-0149-9AFD-BAE10C310223}" type="presParOf" srcId="{B049EEFF-02C3-CA46-A621-E2B711056D12}" destId="{89D90B83-979F-DC48-B1F3-2F4728D3C642}" srcOrd="1" destOrd="0" presId="urn:microsoft.com/office/officeart/2005/8/layout/hierarchy1"/>
    <dgm:cxn modelId="{B45537EC-B5EE-5942-AE7C-EB3DFB74C44E}" type="presParOf" srcId="{BB00B11D-4D3A-4849-90C5-DDF264184B22}" destId="{F141D491-465C-474A-AD6A-AA14978116DE}" srcOrd="2" destOrd="0" presId="urn:microsoft.com/office/officeart/2005/8/layout/hierarchy1"/>
    <dgm:cxn modelId="{ED8458FB-64A3-EB43-A80F-666B0590110A}" type="presParOf" srcId="{F141D491-465C-474A-AD6A-AA14978116DE}" destId="{984C2218-BB1E-5D49-896A-DE7A85C116FA}" srcOrd="0" destOrd="0" presId="urn:microsoft.com/office/officeart/2005/8/layout/hierarchy1"/>
    <dgm:cxn modelId="{2F9DE53F-A560-D145-B798-554B87264B41}" type="presParOf" srcId="{984C2218-BB1E-5D49-896A-DE7A85C116FA}" destId="{DEE568B0-4271-E94A-9439-73B6F432FD89}" srcOrd="0" destOrd="0" presId="urn:microsoft.com/office/officeart/2005/8/layout/hierarchy1"/>
    <dgm:cxn modelId="{8191F1A9-D9D4-E245-AFFF-03D8D0828B2F}" type="presParOf" srcId="{984C2218-BB1E-5D49-896A-DE7A85C116FA}" destId="{2370C527-1CEF-9D42-A7A4-6F7D92958F94}" srcOrd="1" destOrd="0" presId="urn:microsoft.com/office/officeart/2005/8/layout/hierarchy1"/>
    <dgm:cxn modelId="{DAA79CE6-F172-E641-BBD8-C34DC6BD3BE3}" type="presParOf" srcId="{F141D491-465C-474A-AD6A-AA14978116DE}" destId="{C55C9A7A-0297-E44B-B48A-8E7F08CD023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CA1964-7894-4F53-9027-0A84A6A2F6A8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2D5D02D-84B5-44E2-A4E4-2EC19DBDFC18}">
      <dgm:prSet/>
      <dgm:spPr/>
      <dgm:t>
        <a:bodyPr/>
        <a:lstStyle/>
        <a:p>
          <a:r>
            <a:rPr lang="en-US"/>
            <a:t>Dataset obtained from Kaggle (Tse, 2020)</a:t>
          </a:r>
        </a:p>
      </dgm:t>
    </dgm:pt>
    <dgm:pt modelId="{47A7A891-E979-47CF-AF66-7E2F145B8DED}" type="parTrans" cxnId="{529E0F54-882B-41AB-9790-3BEAD9CF1F94}">
      <dgm:prSet/>
      <dgm:spPr/>
      <dgm:t>
        <a:bodyPr/>
        <a:lstStyle/>
        <a:p>
          <a:endParaRPr lang="en-US"/>
        </a:p>
      </dgm:t>
    </dgm:pt>
    <dgm:pt modelId="{AAC61538-C896-4670-B8EC-7C4CCDED1E44}" type="sibTrans" cxnId="{529E0F54-882B-41AB-9790-3BEAD9CF1F94}">
      <dgm:prSet/>
      <dgm:spPr/>
      <dgm:t>
        <a:bodyPr/>
        <a:lstStyle/>
        <a:p>
          <a:endParaRPr lang="en-US"/>
        </a:p>
      </dgm:t>
    </dgm:pt>
    <dgm:pt modelId="{C506FA36-A081-4747-AD87-7640ED6A0283}">
      <dgm:prSet/>
      <dgm:spPr/>
      <dgm:t>
        <a:bodyPr/>
        <a:lstStyle/>
        <a:p>
          <a:r>
            <a:rPr lang="en-US"/>
            <a:t>It contains variables such as</a:t>
          </a:r>
        </a:p>
      </dgm:t>
    </dgm:pt>
    <dgm:pt modelId="{77D34B8A-5737-4055-91C5-F5F940B15080}" type="parTrans" cxnId="{374FDC1D-5FE6-43DD-9DD4-4DD2EBB54D19}">
      <dgm:prSet/>
      <dgm:spPr/>
      <dgm:t>
        <a:bodyPr/>
        <a:lstStyle/>
        <a:p>
          <a:endParaRPr lang="en-US"/>
        </a:p>
      </dgm:t>
    </dgm:pt>
    <dgm:pt modelId="{992BBA55-B713-43DE-AAE2-984B9890CC2D}" type="sibTrans" cxnId="{374FDC1D-5FE6-43DD-9DD4-4DD2EBB54D19}">
      <dgm:prSet/>
      <dgm:spPr/>
      <dgm:t>
        <a:bodyPr/>
        <a:lstStyle/>
        <a:p>
          <a:endParaRPr lang="en-US"/>
        </a:p>
      </dgm:t>
    </dgm:pt>
    <dgm:pt modelId="{4FDE3F92-7CF5-4717-9762-4513208F9846}">
      <dgm:prSet/>
      <dgm:spPr/>
      <dgm:t>
        <a:bodyPr/>
        <a:lstStyle/>
        <a:p>
          <a:r>
            <a:rPr lang="en-US"/>
            <a:t>Annual income</a:t>
          </a:r>
        </a:p>
      </dgm:t>
    </dgm:pt>
    <dgm:pt modelId="{CCDA4D82-9A1F-49DF-A78E-480403150A95}" type="parTrans" cxnId="{3B287F47-7EC1-46F7-943F-76941B72C0F7}">
      <dgm:prSet/>
      <dgm:spPr/>
      <dgm:t>
        <a:bodyPr/>
        <a:lstStyle/>
        <a:p>
          <a:endParaRPr lang="en-US"/>
        </a:p>
      </dgm:t>
    </dgm:pt>
    <dgm:pt modelId="{5BBC8CFB-2801-4E19-BD34-88C3C7060EE2}" type="sibTrans" cxnId="{3B287F47-7EC1-46F7-943F-76941B72C0F7}">
      <dgm:prSet/>
      <dgm:spPr/>
      <dgm:t>
        <a:bodyPr/>
        <a:lstStyle/>
        <a:p>
          <a:endParaRPr lang="en-US"/>
        </a:p>
      </dgm:t>
    </dgm:pt>
    <dgm:pt modelId="{8F630DC5-2C6E-4AB3-8ED6-EE720D975B9B}">
      <dgm:prSet/>
      <dgm:spPr/>
      <dgm:t>
        <a:bodyPr/>
        <a:lstStyle/>
        <a:p>
          <a:r>
            <a:rPr lang="en-US"/>
            <a:t>Age</a:t>
          </a:r>
        </a:p>
      </dgm:t>
    </dgm:pt>
    <dgm:pt modelId="{93C1C26E-0E69-4546-912D-16C8BAB25E4E}" type="parTrans" cxnId="{5441BCF8-5522-4A36-B8FA-19D961C27967}">
      <dgm:prSet/>
      <dgm:spPr/>
      <dgm:t>
        <a:bodyPr/>
        <a:lstStyle/>
        <a:p>
          <a:endParaRPr lang="en-US"/>
        </a:p>
      </dgm:t>
    </dgm:pt>
    <dgm:pt modelId="{C4F131A8-9852-4416-A3B5-484C42372792}" type="sibTrans" cxnId="{5441BCF8-5522-4A36-B8FA-19D961C27967}">
      <dgm:prSet/>
      <dgm:spPr/>
      <dgm:t>
        <a:bodyPr/>
        <a:lstStyle/>
        <a:p>
          <a:endParaRPr lang="en-US"/>
        </a:p>
      </dgm:t>
    </dgm:pt>
    <dgm:pt modelId="{3641FCDC-ECA6-42FE-B268-9DFB94742F70}">
      <dgm:prSet/>
      <dgm:spPr/>
      <dgm:t>
        <a:bodyPr/>
        <a:lstStyle/>
        <a:p>
          <a:r>
            <a:rPr lang="en-US"/>
            <a:t>Employment length</a:t>
          </a:r>
        </a:p>
      </dgm:t>
    </dgm:pt>
    <dgm:pt modelId="{FB9A7132-B861-41D7-A562-E36B983D8988}" type="parTrans" cxnId="{6CF14982-C05C-475D-AEAD-A82573B41362}">
      <dgm:prSet/>
      <dgm:spPr/>
      <dgm:t>
        <a:bodyPr/>
        <a:lstStyle/>
        <a:p>
          <a:endParaRPr lang="en-US"/>
        </a:p>
      </dgm:t>
    </dgm:pt>
    <dgm:pt modelId="{5BB111BE-D5F5-498B-BE9E-8451CC581E24}" type="sibTrans" cxnId="{6CF14982-C05C-475D-AEAD-A82573B41362}">
      <dgm:prSet/>
      <dgm:spPr/>
      <dgm:t>
        <a:bodyPr/>
        <a:lstStyle/>
        <a:p>
          <a:endParaRPr lang="en-US"/>
        </a:p>
      </dgm:t>
    </dgm:pt>
    <dgm:pt modelId="{A62480FC-142D-4A8F-AC67-CDFD1B833D1F}">
      <dgm:prSet/>
      <dgm:spPr/>
      <dgm:t>
        <a:bodyPr/>
        <a:lstStyle/>
        <a:p>
          <a:r>
            <a:rPr lang="en-US"/>
            <a:t>Loan amount</a:t>
          </a:r>
        </a:p>
      </dgm:t>
    </dgm:pt>
    <dgm:pt modelId="{2405F1CE-D235-4B37-9A5E-DF34D15B700A}" type="parTrans" cxnId="{C0091836-8131-4B6D-96DF-CF2658609878}">
      <dgm:prSet/>
      <dgm:spPr/>
      <dgm:t>
        <a:bodyPr/>
        <a:lstStyle/>
        <a:p>
          <a:endParaRPr lang="en-US"/>
        </a:p>
      </dgm:t>
    </dgm:pt>
    <dgm:pt modelId="{0547D2B4-3CC7-432A-BB02-41BF2B6E7D43}" type="sibTrans" cxnId="{C0091836-8131-4B6D-96DF-CF2658609878}">
      <dgm:prSet/>
      <dgm:spPr/>
      <dgm:t>
        <a:bodyPr/>
        <a:lstStyle/>
        <a:p>
          <a:endParaRPr lang="en-US"/>
        </a:p>
      </dgm:t>
    </dgm:pt>
    <dgm:pt modelId="{E096DCD3-94E8-46BC-909E-CB04D9D575CF}">
      <dgm:prSet/>
      <dgm:spPr/>
      <dgm:t>
        <a:bodyPr/>
        <a:lstStyle/>
        <a:p>
          <a:r>
            <a:rPr lang="en-US"/>
            <a:t>Credit History  length </a:t>
          </a:r>
        </a:p>
      </dgm:t>
    </dgm:pt>
    <dgm:pt modelId="{87E6376F-9D51-4B7A-BF55-EC79CFD441C1}" type="parTrans" cxnId="{0801E8C2-DCFE-42B6-BE12-18F81F9839F8}">
      <dgm:prSet/>
      <dgm:spPr/>
      <dgm:t>
        <a:bodyPr/>
        <a:lstStyle/>
        <a:p>
          <a:endParaRPr lang="en-US"/>
        </a:p>
      </dgm:t>
    </dgm:pt>
    <dgm:pt modelId="{8A6DCE2E-F414-4DE9-8CF9-B4286B1F4DFD}" type="sibTrans" cxnId="{0801E8C2-DCFE-42B6-BE12-18F81F9839F8}">
      <dgm:prSet/>
      <dgm:spPr/>
      <dgm:t>
        <a:bodyPr/>
        <a:lstStyle/>
        <a:p>
          <a:endParaRPr lang="en-US"/>
        </a:p>
      </dgm:t>
    </dgm:pt>
    <dgm:pt modelId="{7F8A6883-3345-4129-B7B3-5E6F653E6DBE}">
      <dgm:prSet/>
      <dgm:spPr/>
      <dgm:t>
        <a:bodyPr/>
        <a:lstStyle/>
        <a:p>
          <a:r>
            <a:rPr lang="en-US"/>
            <a:t>Previous defaults </a:t>
          </a:r>
        </a:p>
      </dgm:t>
    </dgm:pt>
    <dgm:pt modelId="{1C63F3D1-85E4-412D-88DC-569FD2F1F258}" type="parTrans" cxnId="{80A6CDA9-0015-4666-9258-D7FC9EB04758}">
      <dgm:prSet/>
      <dgm:spPr/>
      <dgm:t>
        <a:bodyPr/>
        <a:lstStyle/>
        <a:p>
          <a:endParaRPr lang="en-US"/>
        </a:p>
      </dgm:t>
    </dgm:pt>
    <dgm:pt modelId="{2B355AE0-959E-4508-BA10-503245B8714F}" type="sibTrans" cxnId="{80A6CDA9-0015-4666-9258-D7FC9EB04758}">
      <dgm:prSet/>
      <dgm:spPr/>
      <dgm:t>
        <a:bodyPr/>
        <a:lstStyle/>
        <a:p>
          <a:endParaRPr lang="en-US"/>
        </a:p>
      </dgm:t>
    </dgm:pt>
    <dgm:pt modelId="{840D1FA0-4A12-4EAA-8DE5-B9CD52EC8F4B}">
      <dgm:prSet/>
      <dgm:spPr/>
      <dgm:t>
        <a:bodyPr/>
        <a:lstStyle/>
        <a:p>
          <a:r>
            <a:rPr lang="en-US"/>
            <a:t>Home Ownership</a:t>
          </a:r>
        </a:p>
      </dgm:t>
    </dgm:pt>
    <dgm:pt modelId="{8AADAE90-E046-4090-A8E3-90CC9EF4383C}" type="parTrans" cxnId="{2EC9C1B5-51A8-4283-B857-7322AA30B005}">
      <dgm:prSet/>
      <dgm:spPr/>
      <dgm:t>
        <a:bodyPr/>
        <a:lstStyle/>
        <a:p>
          <a:endParaRPr lang="en-US"/>
        </a:p>
      </dgm:t>
    </dgm:pt>
    <dgm:pt modelId="{3D1BE442-12E3-4043-9CBC-D2468F3FDC69}" type="sibTrans" cxnId="{2EC9C1B5-51A8-4283-B857-7322AA30B005}">
      <dgm:prSet/>
      <dgm:spPr/>
      <dgm:t>
        <a:bodyPr/>
        <a:lstStyle/>
        <a:p>
          <a:endParaRPr lang="en-US"/>
        </a:p>
      </dgm:t>
    </dgm:pt>
    <dgm:pt modelId="{78609B20-C919-4904-9208-C1A4334BFFE7}">
      <dgm:prSet/>
      <dgm:spPr/>
      <dgm:t>
        <a:bodyPr/>
        <a:lstStyle/>
        <a:p>
          <a:r>
            <a:rPr lang="en-US"/>
            <a:t>Loan intent</a:t>
          </a:r>
        </a:p>
      </dgm:t>
    </dgm:pt>
    <dgm:pt modelId="{96CC9A42-2346-4816-ACD9-F124745DF6EF}" type="parTrans" cxnId="{A22CE81F-16CB-4257-A6D8-0A9C4DF9C39A}">
      <dgm:prSet/>
      <dgm:spPr/>
      <dgm:t>
        <a:bodyPr/>
        <a:lstStyle/>
        <a:p>
          <a:endParaRPr lang="en-US"/>
        </a:p>
      </dgm:t>
    </dgm:pt>
    <dgm:pt modelId="{6351A4ED-5BB1-4E26-9BCE-59ED62578FEF}" type="sibTrans" cxnId="{A22CE81F-16CB-4257-A6D8-0A9C4DF9C39A}">
      <dgm:prSet/>
      <dgm:spPr/>
      <dgm:t>
        <a:bodyPr/>
        <a:lstStyle/>
        <a:p>
          <a:endParaRPr lang="en-US"/>
        </a:p>
      </dgm:t>
    </dgm:pt>
    <dgm:pt modelId="{EA3D6AAA-5C5C-40AD-AF82-B43F688F016E}">
      <dgm:prSet/>
      <dgm:spPr/>
      <dgm:t>
        <a:bodyPr/>
        <a:lstStyle/>
        <a:p>
          <a:r>
            <a:rPr lang="en-US"/>
            <a:t>Loan percent of income</a:t>
          </a:r>
        </a:p>
      </dgm:t>
    </dgm:pt>
    <dgm:pt modelId="{FF999D0A-F1E6-4782-8647-376ED67F9997}" type="parTrans" cxnId="{BF4E6320-A3F2-4BF8-8AC3-7AF5AC2CBBDE}">
      <dgm:prSet/>
      <dgm:spPr/>
      <dgm:t>
        <a:bodyPr/>
        <a:lstStyle/>
        <a:p>
          <a:endParaRPr lang="en-US"/>
        </a:p>
      </dgm:t>
    </dgm:pt>
    <dgm:pt modelId="{D7876533-F5AA-4E58-BD92-5D37DB35B3C3}" type="sibTrans" cxnId="{BF4E6320-A3F2-4BF8-8AC3-7AF5AC2CBBDE}">
      <dgm:prSet/>
      <dgm:spPr/>
      <dgm:t>
        <a:bodyPr/>
        <a:lstStyle/>
        <a:p>
          <a:endParaRPr lang="en-US"/>
        </a:p>
      </dgm:t>
    </dgm:pt>
    <dgm:pt modelId="{FDEA3AC1-BADE-4DB0-BEB1-F7012BB5716F}">
      <dgm:prSet/>
      <dgm:spPr/>
      <dgm:t>
        <a:bodyPr/>
        <a:lstStyle/>
        <a:p>
          <a:r>
            <a:rPr lang="en-US"/>
            <a:t>If the person defaulted on this loan</a:t>
          </a:r>
        </a:p>
      </dgm:t>
    </dgm:pt>
    <dgm:pt modelId="{836DA22C-91DB-439A-BA12-9ADCF70E510C}" type="parTrans" cxnId="{9B0E9E6C-F8BB-40AF-A45D-8EA00901D3B6}">
      <dgm:prSet/>
      <dgm:spPr/>
      <dgm:t>
        <a:bodyPr/>
        <a:lstStyle/>
        <a:p>
          <a:endParaRPr lang="en-US"/>
        </a:p>
      </dgm:t>
    </dgm:pt>
    <dgm:pt modelId="{43E02602-0042-4F09-AA8D-AA320D5B73E4}" type="sibTrans" cxnId="{9B0E9E6C-F8BB-40AF-A45D-8EA00901D3B6}">
      <dgm:prSet/>
      <dgm:spPr/>
      <dgm:t>
        <a:bodyPr/>
        <a:lstStyle/>
        <a:p>
          <a:endParaRPr lang="en-US"/>
        </a:p>
      </dgm:t>
    </dgm:pt>
    <dgm:pt modelId="{AC9CB77B-AE83-C646-8DF3-88B4CAFA902F}" type="pres">
      <dgm:prSet presAssocID="{0ACA1964-7894-4F53-9027-0A84A6A2F6A8}" presName="linear" presStyleCnt="0">
        <dgm:presLayoutVars>
          <dgm:animLvl val="lvl"/>
          <dgm:resizeHandles val="exact"/>
        </dgm:presLayoutVars>
      </dgm:prSet>
      <dgm:spPr/>
    </dgm:pt>
    <dgm:pt modelId="{20C06F79-B703-FC44-B06B-AC70DB48DCF3}" type="pres">
      <dgm:prSet presAssocID="{62D5D02D-84B5-44E2-A4E4-2EC19DBDFC1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F9083A4-1AC3-E343-9DEE-E978B1C2623B}" type="pres">
      <dgm:prSet presAssocID="{AAC61538-C896-4670-B8EC-7C4CCDED1E44}" presName="spacer" presStyleCnt="0"/>
      <dgm:spPr/>
    </dgm:pt>
    <dgm:pt modelId="{C71B28A1-E500-9F46-8693-66F801CE719D}" type="pres">
      <dgm:prSet presAssocID="{C506FA36-A081-4747-AD87-7640ED6A028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3B44A2D-453F-7F40-A4F3-395E3E91654E}" type="pres">
      <dgm:prSet presAssocID="{C506FA36-A081-4747-AD87-7640ED6A028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74FDC1D-5FE6-43DD-9DD4-4DD2EBB54D19}" srcId="{0ACA1964-7894-4F53-9027-0A84A6A2F6A8}" destId="{C506FA36-A081-4747-AD87-7640ED6A0283}" srcOrd="1" destOrd="0" parTransId="{77D34B8A-5737-4055-91C5-F5F940B15080}" sibTransId="{992BBA55-B713-43DE-AAE2-984B9890CC2D}"/>
    <dgm:cxn modelId="{A22CE81F-16CB-4257-A6D8-0A9C4DF9C39A}" srcId="{C506FA36-A081-4747-AD87-7640ED6A0283}" destId="{78609B20-C919-4904-9208-C1A4334BFFE7}" srcOrd="7" destOrd="0" parTransId="{96CC9A42-2346-4816-ACD9-F124745DF6EF}" sibTransId="{6351A4ED-5BB1-4E26-9BCE-59ED62578FEF}"/>
    <dgm:cxn modelId="{BF4E6320-A3F2-4BF8-8AC3-7AF5AC2CBBDE}" srcId="{C506FA36-A081-4747-AD87-7640ED6A0283}" destId="{EA3D6AAA-5C5C-40AD-AF82-B43F688F016E}" srcOrd="8" destOrd="0" parTransId="{FF999D0A-F1E6-4782-8647-376ED67F9997}" sibTransId="{D7876533-F5AA-4E58-BD92-5D37DB35B3C3}"/>
    <dgm:cxn modelId="{65DCEB2C-66A3-9D42-8AD6-9FA851186E2B}" type="presOf" srcId="{A62480FC-142D-4A8F-AC67-CDFD1B833D1F}" destId="{C3B44A2D-453F-7F40-A4F3-395E3E91654E}" srcOrd="0" destOrd="3" presId="urn:microsoft.com/office/officeart/2005/8/layout/vList2"/>
    <dgm:cxn modelId="{6480ED34-EE23-8042-B163-729DA9CF04AA}" type="presOf" srcId="{EA3D6AAA-5C5C-40AD-AF82-B43F688F016E}" destId="{C3B44A2D-453F-7F40-A4F3-395E3E91654E}" srcOrd="0" destOrd="8" presId="urn:microsoft.com/office/officeart/2005/8/layout/vList2"/>
    <dgm:cxn modelId="{C0091836-8131-4B6D-96DF-CF2658609878}" srcId="{C506FA36-A081-4747-AD87-7640ED6A0283}" destId="{A62480FC-142D-4A8F-AC67-CDFD1B833D1F}" srcOrd="3" destOrd="0" parTransId="{2405F1CE-D235-4B37-9A5E-DF34D15B700A}" sibTransId="{0547D2B4-3CC7-432A-BB02-41BF2B6E7D43}"/>
    <dgm:cxn modelId="{4846D436-944E-144F-A333-4D0BFDF482AA}" type="presOf" srcId="{62D5D02D-84B5-44E2-A4E4-2EC19DBDFC18}" destId="{20C06F79-B703-FC44-B06B-AC70DB48DCF3}" srcOrd="0" destOrd="0" presId="urn:microsoft.com/office/officeart/2005/8/layout/vList2"/>
    <dgm:cxn modelId="{3B287F47-7EC1-46F7-943F-76941B72C0F7}" srcId="{C506FA36-A081-4747-AD87-7640ED6A0283}" destId="{4FDE3F92-7CF5-4717-9762-4513208F9846}" srcOrd="0" destOrd="0" parTransId="{CCDA4D82-9A1F-49DF-A78E-480403150A95}" sibTransId="{5BBC8CFB-2801-4E19-BD34-88C3C7060EE2}"/>
    <dgm:cxn modelId="{529E0F54-882B-41AB-9790-3BEAD9CF1F94}" srcId="{0ACA1964-7894-4F53-9027-0A84A6A2F6A8}" destId="{62D5D02D-84B5-44E2-A4E4-2EC19DBDFC18}" srcOrd="0" destOrd="0" parTransId="{47A7A891-E979-47CF-AF66-7E2F145B8DED}" sibTransId="{AAC61538-C896-4670-B8EC-7C4CCDED1E44}"/>
    <dgm:cxn modelId="{ED23B959-729D-844E-A39B-E547EDD5C9E6}" type="presOf" srcId="{7F8A6883-3345-4129-B7B3-5E6F653E6DBE}" destId="{C3B44A2D-453F-7F40-A4F3-395E3E91654E}" srcOrd="0" destOrd="5" presId="urn:microsoft.com/office/officeart/2005/8/layout/vList2"/>
    <dgm:cxn modelId="{9B0E9E6C-F8BB-40AF-A45D-8EA00901D3B6}" srcId="{C506FA36-A081-4747-AD87-7640ED6A0283}" destId="{FDEA3AC1-BADE-4DB0-BEB1-F7012BB5716F}" srcOrd="9" destOrd="0" parTransId="{836DA22C-91DB-439A-BA12-9ADCF70E510C}" sibTransId="{43E02602-0042-4F09-AA8D-AA320D5B73E4}"/>
    <dgm:cxn modelId="{9056696F-C4C7-4042-8279-33E084148F36}" type="presOf" srcId="{E096DCD3-94E8-46BC-909E-CB04D9D575CF}" destId="{C3B44A2D-453F-7F40-A4F3-395E3E91654E}" srcOrd="0" destOrd="4" presId="urn:microsoft.com/office/officeart/2005/8/layout/vList2"/>
    <dgm:cxn modelId="{A52C5977-3020-354D-AC42-EC40682270E1}" type="presOf" srcId="{840D1FA0-4A12-4EAA-8DE5-B9CD52EC8F4B}" destId="{C3B44A2D-453F-7F40-A4F3-395E3E91654E}" srcOrd="0" destOrd="6" presId="urn:microsoft.com/office/officeart/2005/8/layout/vList2"/>
    <dgm:cxn modelId="{7D90197D-CB14-6E4F-BC33-46D77401303C}" type="presOf" srcId="{C506FA36-A081-4747-AD87-7640ED6A0283}" destId="{C71B28A1-E500-9F46-8693-66F801CE719D}" srcOrd="0" destOrd="0" presId="urn:microsoft.com/office/officeart/2005/8/layout/vList2"/>
    <dgm:cxn modelId="{C312557F-8C66-AE41-9D44-4F2416DA1C53}" type="presOf" srcId="{8F630DC5-2C6E-4AB3-8ED6-EE720D975B9B}" destId="{C3B44A2D-453F-7F40-A4F3-395E3E91654E}" srcOrd="0" destOrd="1" presId="urn:microsoft.com/office/officeart/2005/8/layout/vList2"/>
    <dgm:cxn modelId="{6CF14982-C05C-475D-AEAD-A82573B41362}" srcId="{C506FA36-A081-4747-AD87-7640ED6A0283}" destId="{3641FCDC-ECA6-42FE-B268-9DFB94742F70}" srcOrd="2" destOrd="0" parTransId="{FB9A7132-B861-41D7-A562-E36B983D8988}" sibTransId="{5BB111BE-D5F5-498B-BE9E-8451CC581E24}"/>
    <dgm:cxn modelId="{8CDDAC8A-DFF1-DE48-B7B1-A160628625A1}" type="presOf" srcId="{78609B20-C919-4904-9208-C1A4334BFFE7}" destId="{C3B44A2D-453F-7F40-A4F3-395E3E91654E}" srcOrd="0" destOrd="7" presId="urn:microsoft.com/office/officeart/2005/8/layout/vList2"/>
    <dgm:cxn modelId="{29220A91-4C84-D143-A455-65C38672A920}" type="presOf" srcId="{0ACA1964-7894-4F53-9027-0A84A6A2F6A8}" destId="{AC9CB77B-AE83-C646-8DF3-88B4CAFA902F}" srcOrd="0" destOrd="0" presId="urn:microsoft.com/office/officeart/2005/8/layout/vList2"/>
    <dgm:cxn modelId="{D73D6C91-6401-A04E-8E72-065A348CBA1F}" type="presOf" srcId="{3641FCDC-ECA6-42FE-B268-9DFB94742F70}" destId="{C3B44A2D-453F-7F40-A4F3-395E3E91654E}" srcOrd="0" destOrd="2" presId="urn:microsoft.com/office/officeart/2005/8/layout/vList2"/>
    <dgm:cxn modelId="{80A6CDA9-0015-4666-9258-D7FC9EB04758}" srcId="{C506FA36-A081-4747-AD87-7640ED6A0283}" destId="{7F8A6883-3345-4129-B7B3-5E6F653E6DBE}" srcOrd="5" destOrd="0" parTransId="{1C63F3D1-85E4-412D-88DC-569FD2F1F258}" sibTransId="{2B355AE0-959E-4508-BA10-503245B8714F}"/>
    <dgm:cxn modelId="{2EC9C1B5-51A8-4283-B857-7322AA30B005}" srcId="{C506FA36-A081-4747-AD87-7640ED6A0283}" destId="{840D1FA0-4A12-4EAA-8DE5-B9CD52EC8F4B}" srcOrd="6" destOrd="0" parTransId="{8AADAE90-E046-4090-A8E3-90CC9EF4383C}" sibTransId="{3D1BE442-12E3-4043-9CBC-D2468F3FDC69}"/>
    <dgm:cxn modelId="{AA2515B8-B0DC-344E-8C16-8D97E1A7BD03}" type="presOf" srcId="{4FDE3F92-7CF5-4717-9762-4513208F9846}" destId="{C3B44A2D-453F-7F40-A4F3-395E3E91654E}" srcOrd="0" destOrd="0" presId="urn:microsoft.com/office/officeart/2005/8/layout/vList2"/>
    <dgm:cxn modelId="{0801E8C2-DCFE-42B6-BE12-18F81F9839F8}" srcId="{C506FA36-A081-4747-AD87-7640ED6A0283}" destId="{E096DCD3-94E8-46BC-909E-CB04D9D575CF}" srcOrd="4" destOrd="0" parTransId="{87E6376F-9D51-4B7A-BF55-EC79CFD441C1}" sibTransId="{8A6DCE2E-F414-4DE9-8CF9-B4286B1F4DFD}"/>
    <dgm:cxn modelId="{8687C4DA-51CA-F949-9557-6F5ABC71EE1C}" type="presOf" srcId="{FDEA3AC1-BADE-4DB0-BEB1-F7012BB5716F}" destId="{C3B44A2D-453F-7F40-A4F3-395E3E91654E}" srcOrd="0" destOrd="9" presId="urn:microsoft.com/office/officeart/2005/8/layout/vList2"/>
    <dgm:cxn modelId="{5441BCF8-5522-4A36-B8FA-19D961C27967}" srcId="{C506FA36-A081-4747-AD87-7640ED6A0283}" destId="{8F630DC5-2C6E-4AB3-8ED6-EE720D975B9B}" srcOrd="1" destOrd="0" parTransId="{93C1C26E-0E69-4546-912D-16C8BAB25E4E}" sibTransId="{C4F131A8-9852-4416-A3B5-484C42372792}"/>
    <dgm:cxn modelId="{A2AD44EB-3786-6E49-9BAC-6992B60F6473}" type="presParOf" srcId="{AC9CB77B-AE83-C646-8DF3-88B4CAFA902F}" destId="{20C06F79-B703-FC44-B06B-AC70DB48DCF3}" srcOrd="0" destOrd="0" presId="urn:microsoft.com/office/officeart/2005/8/layout/vList2"/>
    <dgm:cxn modelId="{D5E2C0EE-6105-6E4C-ABAB-F95CDB2FF5AD}" type="presParOf" srcId="{AC9CB77B-AE83-C646-8DF3-88B4CAFA902F}" destId="{4F9083A4-1AC3-E343-9DEE-E978B1C2623B}" srcOrd="1" destOrd="0" presId="urn:microsoft.com/office/officeart/2005/8/layout/vList2"/>
    <dgm:cxn modelId="{D4265A35-C761-2043-B630-12E8479741BA}" type="presParOf" srcId="{AC9CB77B-AE83-C646-8DF3-88B4CAFA902F}" destId="{C71B28A1-E500-9F46-8693-66F801CE719D}" srcOrd="2" destOrd="0" presId="urn:microsoft.com/office/officeart/2005/8/layout/vList2"/>
    <dgm:cxn modelId="{DB57BB12-FB97-2C41-BDFC-6EB9AA9097BA}" type="presParOf" srcId="{AC9CB77B-AE83-C646-8DF3-88B4CAFA902F}" destId="{C3B44A2D-453F-7F40-A4F3-395E3E91654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C57532-E54D-40ED-A87B-599B4A1061A8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8D24797-4910-43E4-A86C-A9448FB19A75}">
      <dgm:prSet/>
      <dgm:spPr/>
      <dgm:t>
        <a:bodyPr/>
        <a:lstStyle/>
        <a:p>
          <a:r>
            <a:rPr lang="en-US"/>
            <a:t>Data imported and cleaned</a:t>
          </a:r>
        </a:p>
      </dgm:t>
    </dgm:pt>
    <dgm:pt modelId="{51A6C1A9-EBF7-4E40-89B7-4A005B83122D}" type="parTrans" cxnId="{4D3A198E-FD46-41C8-9EAE-4B3BC7BEB27D}">
      <dgm:prSet/>
      <dgm:spPr/>
      <dgm:t>
        <a:bodyPr/>
        <a:lstStyle/>
        <a:p>
          <a:endParaRPr lang="en-US"/>
        </a:p>
      </dgm:t>
    </dgm:pt>
    <dgm:pt modelId="{560B3547-C141-459A-A26A-98866B6BEBC6}" type="sibTrans" cxnId="{4D3A198E-FD46-41C8-9EAE-4B3BC7BEB27D}">
      <dgm:prSet/>
      <dgm:spPr/>
      <dgm:t>
        <a:bodyPr/>
        <a:lstStyle/>
        <a:p>
          <a:endParaRPr lang="en-US"/>
        </a:p>
      </dgm:t>
    </dgm:pt>
    <dgm:pt modelId="{048AE3C6-5293-4752-9548-E8A03AE955B4}">
      <dgm:prSet/>
      <dgm:spPr/>
      <dgm:t>
        <a:bodyPr/>
        <a:lstStyle/>
        <a:p>
          <a:r>
            <a:rPr lang="en-US"/>
            <a:t>Removed unneeded columns.</a:t>
          </a:r>
        </a:p>
      </dgm:t>
    </dgm:pt>
    <dgm:pt modelId="{8216908B-7D58-4106-BB9F-9F8B61E114CA}" type="parTrans" cxnId="{6D02D8BE-3ED1-413C-B118-2EC4554F405D}">
      <dgm:prSet/>
      <dgm:spPr/>
      <dgm:t>
        <a:bodyPr/>
        <a:lstStyle/>
        <a:p>
          <a:endParaRPr lang="en-US"/>
        </a:p>
      </dgm:t>
    </dgm:pt>
    <dgm:pt modelId="{15539583-9D8D-47D4-A2AE-CA98DCA6895F}" type="sibTrans" cxnId="{6D02D8BE-3ED1-413C-B118-2EC4554F405D}">
      <dgm:prSet/>
      <dgm:spPr/>
      <dgm:t>
        <a:bodyPr/>
        <a:lstStyle/>
        <a:p>
          <a:endParaRPr lang="en-US"/>
        </a:p>
      </dgm:t>
    </dgm:pt>
    <dgm:pt modelId="{89E60A3D-B35C-46FC-9219-E5E8E476DF6C}">
      <dgm:prSet/>
      <dgm:spPr/>
      <dgm:t>
        <a:bodyPr/>
        <a:lstStyle/>
        <a:p>
          <a:r>
            <a:rPr lang="en-US"/>
            <a:t>Loan grade and loan interest rate.</a:t>
          </a:r>
        </a:p>
      </dgm:t>
    </dgm:pt>
    <dgm:pt modelId="{D1C7FBFE-E4E1-4E94-BAA4-5292B1DA6DBD}" type="parTrans" cxnId="{45CF3ACD-F950-473C-BCD5-987E43005044}">
      <dgm:prSet/>
      <dgm:spPr/>
      <dgm:t>
        <a:bodyPr/>
        <a:lstStyle/>
        <a:p>
          <a:endParaRPr lang="en-US"/>
        </a:p>
      </dgm:t>
    </dgm:pt>
    <dgm:pt modelId="{177837BD-7E03-4C73-997C-440F0A04C8CA}" type="sibTrans" cxnId="{45CF3ACD-F950-473C-BCD5-987E43005044}">
      <dgm:prSet/>
      <dgm:spPr/>
      <dgm:t>
        <a:bodyPr/>
        <a:lstStyle/>
        <a:p>
          <a:endParaRPr lang="en-US"/>
        </a:p>
      </dgm:t>
    </dgm:pt>
    <dgm:pt modelId="{C96801EA-37DE-440F-AE1C-C069D712A1F9}">
      <dgm:prSet/>
      <dgm:spPr/>
      <dgm:t>
        <a:bodyPr/>
        <a:lstStyle/>
        <a:p>
          <a:r>
            <a:rPr lang="en-US"/>
            <a:t>Visualized each column.</a:t>
          </a:r>
        </a:p>
      </dgm:t>
    </dgm:pt>
    <dgm:pt modelId="{F57114C4-F5BC-4799-8344-3D0CA2E4038B}" type="parTrans" cxnId="{56041BBB-B503-40E5-B91D-4EE9CE082AAF}">
      <dgm:prSet/>
      <dgm:spPr/>
      <dgm:t>
        <a:bodyPr/>
        <a:lstStyle/>
        <a:p>
          <a:endParaRPr lang="en-US"/>
        </a:p>
      </dgm:t>
    </dgm:pt>
    <dgm:pt modelId="{4E5C0F8D-794E-4244-8F17-007870573F76}" type="sibTrans" cxnId="{56041BBB-B503-40E5-B91D-4EE9CE082AAF}">
      <dgm:prSet/>
      <dgm:spPr/>
      <dgm:t>
        <a:bodyPr/>
        <a:lstStyle/>
        <a:p>
          <a:endParaRPr lang="en-US"/>
        </a:p>
      </dgm:t>
    </dgm:pt>
    <dgm:pt modelId="{548DD491-C426-4974-ACB3-B94860606A6A}">
      <dgm:prSet/>
      <dgm:spPr/>
      <dgm:t>
        <a:bodyPr/>
        <a:lstStyle/>
        <a:p>
          <a:r>
            <a:rPr lang="en-US"/>
            <a:t>Handled missing values.</a:t>
          </a:r>
        </a:p>
      </dgm:t>
    </dgm:pt>
    <dgm:pt modelId="{7237135F-936C-4292-841D-F509C175EF5D}" type="parTrans" cxnId="{8C265A60-A195-4392-8C8A-9A3C2F7561AE}">
      <dgm:prSet/>
      <dgm:spPr/>
      <dgm:t>
        <a:bodyPr/>
        <a:lstStyle/>
        <a:p>
          <a:endParaRPr lang="en-US"/>
        </a:p>
      </dgm:t>
    </dgm:pt>
    <dgm:pt modelId="{F7645182-7EA5-4A98-AF34-76833E988E3F}" type="sibTrans" cxnId="{8C265A60-A195-4392-8C8A-9A3C2F7561AE}">
      <dgm:prSet/>
      <dgm:spPr/>
      <dgm:t>
        <a:bodyPr/>
        <a:lstStyle/>
        <a:p>
          <a:endParaRPr lang="en-US"/>
        </a:p>
      </dgm:t>
    </dgm:pt>
    <dgm:pt modelId="{746239E4-C5F1-4BBC-8DEC-AC04430899C0}">
      <dgm:prSet/>
      <dgm:spPr/>
      <dgm:t>
        <a:bodyPr/>
        <a:lstStyle/>
        <a:p>
          <a:r>
            <a:rPr lang="en-US"/>
            <a:t>Encoded categorical variables.</a:t>
          </a:r>
        </a:p>
      </dgm:t>
    </dgm:pt>
    <dgm:pt modelId="{74EBA336-DAF8-4ECA-8CA0-3AA04F54FE12}" type="parTrans" cxnId="{610D0C8C-DCB6-436F-AB58-CF80F4D2FAF3}">
      <dgm:prSet/>
      <dgm:spPr/>
      <dgm:t>
        <a:bodyPr/>
        <a:lstStyle/>
        <a:p>
          <a:endParaRPr lang="en-US"/>
        </a:p>
      </dgm:t>
    </dgm:pt>
    <dgm:pt modelId="{BF7D3387-B4CD-4FE6-AC58-4B242A769E97}" type="sibTrans" cxnId="{610D0C8C-DCB6-436F-AB58-CF80F4D2FAF3}">
      <dgm:prSet/>
      <dgm:spPr/>
      <dgm:t>
        <a:bodyPr/>
        <a:lstStyle/>
        <a:p>
          <a:endParaRPr lang="en-US"/>
        </a:p>
      </dgm:t>
    </dgm:pt>
    <dgm:pt modelId="{FA65E98A-C3AE-44B6-ABF8-AFD705474920}">
      <dgm:prSet/>
      <dgm:spPr/>
      <dgm:t>
        <a:bodyPr/>
        <a:lstStyle/>
        <a:p>
          <a:r>
            <a:rPr lang="en-US" dirty="0"/>
            <a:t>Split the data into training and testing.</a:t>
          </a:r>
        </a:p>
      </dgm:t>
    </dgm:pt>
    <dgm:pt modelId="{15389FC9-4796-4180-B14B-41C9D5903818}" type="parTrans" cxnId="{B740907F-035D-44CE-AE92-E1DB99D543DE}">
      <dgm:prSet/>
      <dgm:spPr/>
      <dgm:t>
        <a:bodyPr/>
        <a:lstStyle/>
        <a:p>
          <a:endParaRPr lang="en-US"/>
        </a:p>
      </dgm:t>
    </dgm:pt>
    <dgm:pt modelId="{042527C3-B4A7-4E49-AF57-D034C7D6C01C}" type="sibTrans" cxnId="{B740907F-035D-44CE-AE92-E1DB99D543DE}">
      <dgm:prSet/>
      <dgm:spPr/>
      <dgm:t>
        <a:bodyPr/>
        <a:lstStyle/>
        <a:p>
          <a:endParaRPr lang="en-US"/>
        </a:p>
      </dgm:t>
    </dgm:pt>
    <dgm:pt modelId="{9DDA39B7-0140-4A8A-AC43-3EB9C39997A8}">
      <dgm:prSet/>
      <dgm:spPr/>
      <dgm:t>
        <a:bodyPr/>
        <a:lstStyle/>
        <a:p>
          <a:r>
            <a:rPr lang="en-US"/>
            <a:t>Trained models</a:t>
          </a:r>
        </a:p>
      </dgm:t>
    </dgm:pt>
    <dgm:pt modelId="{556E20FB-8FF7-4493-A2C6-282999E73DD7}" type="parTrans" cxnId="{E721BA53-E5EA-44C9-A7E5-C9C77B453B04}">
      <dgm:prSet/>
      <dgm:spPr/>
      <dgm:t>
        <a:bodyPr/>
        <a:lstStyle/>
        <a:p>
          <a:endParaRPr lang="en-US"/>
        </a:p>
      </dgm:t>
    </dgm:pt>
    <dgm:pt modelId="{A9F271D0-DA2B-4D94-917E-4F3A760EFEA2}" type="sibTrans" cxnId="{E721BA53-E5EA-44C9-A7E5-C9C77B453B04}">
      <dgm:prSet/>
      <dgm:spPr/>
      <dgm:t>
        <a:bodyPr/>
        <a:lstStyle/>
        <a:p>
          <a:endParaRPr lang="en-US"/>
        </a:p>
      </dgm:t>
    </dgm:pt>
    <dgm:pt modelId="{A609785F-19E4-48DB-874E-696AC881F56D}">
      <dgm:prSet/>
      <dgm:spPr/>
      <dgm:t>
        <a:bodyPr/>
        <a:lstStyle/>
        <a:p>
          <a:r>
            <a:rPr lang="en-US"/>
            <a:t>Logistic Regression</a:t>
          </a:r>
        </a:p>
      </dgm:t>
    </dgm:pt>
    <dgm:pt modelId="{168AB6E6-61A8-4273-BD26-3DC53C56E23C}" type="parTrans" cxnId="{D41C9922-7CE5-483A-8775-71263FAD54E0}">
      <dgm:prSet/>
      <dgm:spPr/>
      <dgm:t>
        <a:bodyPr/>
        <a:lstStyle/>
        <a:p>
          <a:endParaRPr lang="en-US"/>
        </a:p>
      </dgm:t>
    </dgm:pt>
    <dgm:pt modelId="{162B1069-C362-4866-839B-EE93B438ED0E}" type="sibTrans" cxnId="{D41C9922-7CE5-483A-8775-71263FAD54E0}">
      <dgm:prSet/>
      <dgm:spPr/>
      <dgm:t>
        <a:bodyPr/>
        <a:lstStyle/>
        <a:p>
          <a:endParaRPr lang="en-US"/>
        </a:p>
      </dgm:t>
    </dgm:pt>
    <dgm:pt modelId="{57DBE59D-AEDA-46FF-945A-3E05BB273DA5}">
      <dgm:prSet/>
      <dgm:spPr/>
      <dgm:t>
        <a:bodyPr/>
        <a:lstStyle/>
        <a:p>
          <a:r>
            <a:rPr lang="en-US"/>
            <a:t>Naïve Bayes</a:t>
          </a:r>
        </a:p>
      </dgm:t>
    </dgm:pt>
    <dgm:pt modelId="{976DCB60-D55D-46FD-9FEE-BEE516B31176}" type="parTrans" cxnId="{4DE5E8F9-417C-4767-8403-304B69898177}">
      <dgm:prSet/>
      <dgm:spPr/>
      <dgm:t>
        <a:bodyPr/>
        <a:lstStyle/>
        <a:p>
          <a:endParaRPr lang="en-US"/>
        </a:p>
      </dgm:t>
    </dgm:pt>
    <dgm:pt modelId="{147F55EB-A0B0-4BFA-B666-8BB8CE5B503B}" type="sibTrans" cxnId="{4DE5E8F9-417C-4767-8403-304B69898177}">
      <dgm:prSet/>
      <dgm:spPr/>
      <dgm:t>
        <a:bodyPr/>
        <a:lstStyle/>
        <a:p>
          <a:endParaRPr lang="en-US"/>
        </a:p>
      </dgm:t>
    </dgm:pt>
    <dgm:pt modelId="{2A4D3E19-42E1-4706-892E-3560367C4438}">
      <dgm:prSet/>
      <dgm:spPr/>
      <dgm:t>
        <a:bodyPr/>
        <a:lstStyle/>
        <a:p>
          <a:r>
            <a:rPr lang="en-US"/>
            <a:t>Random Forrest </a:t>
          </a:r>
        </a:p>
      </dgm:t>
    </dgm:pt>
    <dgm:pt modelId="{ED8B63C8-288B-40BB-8751-3C61620A21EE}" type="parTrans" cxnId="{D81860AB-C137-4378-85A0-401FA1FBA86B}">
      <dgm:prSet/>
      <dgm:spPr/>
      <dgm:t>
        <a:bodyPr/>
        <a:lstStyle/>
        <a:p>
          <a:endParaRPr lang="en-US"/>
        </a:p>
      </dgm:t>
    </dgm:pt>
    <dgm:pt modelId="{D13DE014-A012-440B-A039-24FB5AA2DAAA}" type="sibTrans" cxnId="{D81860AB-C137-4378-85A0-401FA1FBA86B}">
      <dgm:prSet/>
      <dgm:spPr/>
      <dgm:t>
        <a:bodyPr/>
        <a:lstStyle/>
        <a:p>
          <a:endParaRPr lang="en-US"/>
        </a:p>
      </dgm:t>
    </dgm:pt>
    <dgm:pt modelId="{3DA68900-9937-BD40-BD81-97F7FF219050}">
      <dgm:prSet/>
      <dgm:spPr/>
      <dgm:t>
        <a:bodyPr/>
        <a:lstStyle/>
        <a:p>
          <a:r>
            <a:rPr lang="en-US" dirty="0"/>
            <a:t>70/30 Split</a:t>
          </a:r>
        </a:p>
      </dgm:t>
    </dgm:pt>
    <dgm:pt modelId="{6F1FA671-5B0B-3744-A4DC-DAD774E10055}" type="parTrans" cxnId="{02460C83-F772-194E-9DE0-3BFC60303CA6}">
      <dgm:prSet/>
      <dgm:spPr/>
    </dgm:pt>
    <dgm:pt modelId="{47824A8F-6E5E-764D-93FC-3CAE94454204}" type="sibTrans" cxnId="{02460C83-F772-194E-9DE0-3BFC60303CA6}">
      <dgm:prSet/>
      <dgm:spPr/>
    </dgm:pt>
    <dgm:pt modelId="{FF8390DE-4265-1149-BA34-0F9B3D7C0B26}" type="pres">
      <dgm:prSet presAssocID="{F9C57532-E54D-40ED-A87B-599B4A1061A8}" presName="linear" presStyleCnt="0">
        <dgm:presLayoutVars>
          <dgm:dir/>
          <dgm:animLvl val="lvl"/>
          <dgm:resizeHandles val="exact"/>
        </dgm:presLayoutVars>
      </dgm:prSet>
      <dgm:spPr/>
    </dgm:pt>
    <dgm:pt modelId="{951E418A-3D6B-104D-A651-DEADF20D6A68}" type="pres">
      <dgm:prSet presAssocID="{38D24797-4910-43E4-A86C-A9448FB19A75}" presName="parentLin" presStyleCnt="0"/>
      <dgm:spPr/>
    </dgm:pt>
    <dgm:pt modelId="{EBE6938A-7ADB-BA44-95FE-18F25840C97E}" type="pres">
      <dgm:prSet presAssocID="{38D24797-4910-43E4-A86C-A9448FB19A75}" presName="parentLeftMargin" presStyleLbl="node1" presStyleIdx="0" presStyleCnt="3"/>
      <dgm:spPr/>
    </dgm:pt>
    <dgm:pt modelId="{5289C0A3-8943-4C4C-A4C5-24B797559599}" type="pres">
      <dgm:prSet presAssocID="{38D24797-4910-43E4-A86C-A9448FB19A7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B6C34A7-CA16-6442-9D8D-950CD0BC5F25}" type="pres">
      <dgm:prSet presAssocID="{38D24797-4910-43E4-A86C-A9448FB19A75}" presName="negativeSpace" presStyleCnt="0"/>
      <dgm:spPr/>
    </dgm:pt>
    <dgm:pt modelId="{3D61DC02-1B44-AA4D-A290-833441476F3E}" type="pres">
      <dgm:prSet presAssocID="{38D24797-4910-43E4-A86C-A9448FB19A75}" presName="childText" presStyleLbl="conFgAcc1" presStyleIdx="0" presStyleCnt="3">
        <dgm:presLayoutVars>
          <dgm:bulletEnabled val="1"/>
        </dgm:presLayoutVars>
      </dgm:prSet>
      <dgm:spPr/>
    </dgm:pt>
    <dgm:pt modelId="{7D14D583-A1F0-2344-91A2-6E62753E5CA3}" type="pres">
      <dgm:prSet presAssocID="{560B3547-C141-459A-A26A-98866B6BEBC6}" presName="spaceBetweenRectangles" presStyleCnt="0"/>
      <dgm:spPr/>
    </dgm:pt>
    <dgm:pt modelId="{15E13F2E-BC86-1E42-A631-A88C093A92B8}" type="pres">
      <dgm:prSet presAssocID="{FA65E98A-C3AE-44B6-ABF8-AFD705474920}" presName="parentLin" presStyleCnt="0"/>
      <dgm:spPr/>
    </dgm:pt>
    <dgm:pt modelId="{E4EF2B92-00E7-2249-92F3-721960423AC1}" type="pres">
      <dgm:prSet presAssocID="{FA65E98A-C3AE-44B6-ABF8-AFD705474920}" presName="parentLeftMargin" presStyleLbl="node1" presStyleIdx="0" presStyleCnt="3"/>
      <dgm:spPr/>
    </dgm:pt>
    <dgm:pt modelId="{0E88E31A-8C09-7B4E-B08D-496C32E205E8}" type="pres">
      <dgm:prSet presAssocID="{FA65E98A-C3AE-44B6-ABF8-AFD70547492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ABA09B7-5CED-F14E-A5C0-E08EA5BAF779}" type="pres">
      <dgm:prSet presAssocID="{FA65E98A-C3AE-44B6-ABF8-AFD705474920}" presName="negativeSpace" presStyleCnt="0"/>
      <dgm:spPr/>
    </dgm:pt>
    <dgm:pt modelId="{145CDA27-6D39-2249-86A4-5B69B41BF61F}" type="pres">
      <dgm:prSet presAssocID="{FA65E98A-C3AE-44B6-ABF8-AFD705474920}" presName="childText" presStyleLbl="conFgAcc1" presStyleIdx="1" presStyleCnt="3">
        <dgm:presLayoutVars>
          <dgm:bulletEnabled val="1"/>
        </dgm:presLayoutVars>
      </dgm:prSet>
      <dgm:spPr/>
    </dgm:pt>
    <dgm:pt modelId="{3A224A80-EEBE-3743-A947-790B961802EC}" type="pres">
      <dgm:prSet presAssocID="{042527C3-B4A7-4E49-AF57-D034C7D6C01C}" presName="spaceBetweenRectangles" presStyleCnt="0"/>
      <dgm:spPr/>
    </dgm:pt>
    <dgm:pt modelId="{C45E0FA5-7C93-B542-AB39-BE024B5ABF21}" type="pres">
      <dgm:prSet presAssocID="{9DDA39B7-0140-4A8A-AC43-3EB9C39997A8}" presName="parentLin" presStyleCnt="0"/>
      <dgm:spPr/>
    </dgm:pt>
    <dgm:pt modelId="{3BD900AD-CB08-E541-BB70-19DF6052BD46}" type="pres">
      <dgm:prSet presAssocID="{9DDA39B7-0140-4A8A-AC43-3EB9C39997A8}" presName="parentLeftMargin" presStyleLbl="node1" presStyleIdx="1" presStyleCnt="3"/>
      <dgm:spPr/>
    </dgm:pt>
    <dgm:pt modelId="{BEE96721-4744-1E42-8287-B11348319AD1}" type="pres">
      <dgm:prSet presAssocID="{9DDA39B7-0140-4A8A-AC43-3EB9C39997A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6E6E744-7B2C-5145-8088-D4B071F69C4F}" type="pres">
      <dgm:prSet presAssocID="{9DDA39B7-0140-4A8A-AC43-3EB9C39997A8}" presName="negativeSpace" presStyleCnt="0"/>
      <dgm:spPr/>
    </dgm:pt>
    <dgm:pt modelId="{2D19711F-FC26-F945-880B-B5811A122B0B}" type="pres">
      <dgm:prSet presAssocID="{9DDA39B7-0140-4A8A-AC43-3EB9C39997A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B8A4506-10B0-FB45-8842-72DA8B705A5E}" type="presOf" srcId="{3DA68900-9937-BD40-BD81-97F7FF219050}" destId="{145CDA27-6D39-2249-86A4-5B69B41BF61F}" srcOrd="0" destOrd="0" presId="urn:microsoft.com/office/officeart/2005/8/layout/list1"/>
    <dgm:cxn modelId="{AC1B160E-CCE9-9D46-881F-21E7A0B86207}" type="presOf" srcId="{38D24797-4910-43E4-A86C-A9448FB19A75}" destId="{EBE6938A-7ADB-BA44-95FE-18F25840C97E}" srcOrd="0" destOrd="0" presId="urn:microsoft.com/office/officeart/2005/8/layout/list1"/>
    <dgm:cxn modelId="{D41C9922-7CE5-483A-8775-71263FAD54E0}" srcId="{9DDA39B7-0140-4A8A-AC43-3EB9C39997A8}" destId="{A609785F-19E4-48DB-874E-696AC881F56D}" srcOrd="0" destOrd="0" parTransId="{168AB6E6-61A8-4273-BD26-3DC53C56E23C}" sibTransId="{162B1069-C362-4866-839B-EE93B438ED0E}"/>
    <dgm:cxn modelId="{E721BA53-E5EA-44C9-A7E5-C9C77B453B04}" srcId="{F9C57532-E54D-40ED-A87B-599B4A1061A8}" destId="{9DDA39B7-0140-4A8A-AC43-3EB9C39997A8}" srcOrd="2" destOrd="0" parTransId="{556E20FB-8FF7-4493-A2C6-282999E73DD7}" sibTransId="{A9F271D0-DA2B-4D94-917E-4F3A760EFEA2}"/>
    <dgm:cxn modelId="{5321BE56-2DE3-B342-999B-70933A43F057}" type="presOf" srcId="{048AE3C6-5293-4752-9548-E8A03AE955B4}" destId="{3D61DC02-1B44-AA4D-A290-833441476F3E}" srcOrd="0" destOrd="0" presId="urn:microsoft.com/office/officeart/2005/8/layout/list1"/>
    <dgm:cxn modelId="{8C265A60-A195-4392-8C8A-9A3C2F7561AE}" srcId="{38D24797-4910-43E4-A86C-A9448FB19A75}" destId="{548DD491-C426-4974-ACB3-B94860606A6A}" srcOrd="2" destOrd="0" parTransId="{7237135F-936C-4292-841D-F509C175EF5D}" sibTransId="{F7645182-7EA5-4A98-AF34-76833E988E3F}"/>
    <dgm:cxn modelId="{5D230461-1DDC-494A-8068-C1460DD0EA7B}" type="presOf" srcId="{9DDA39B7-0140-4A8A-AC43-3EB9C39997A8}" destId="{BEE96721-4744-1E42-8287-B11348319AD1}" srcOrd="1" destOrd="0" presId="urn:microsoft.com/office/officeart/2005/8/layout/list1"/>
    <dgm:cxn modelId="{724B4E67-22A9-8E40-B7F2-F962BAC00E8C}" type="presOf" srcId="{548DD491-C426-4974-ACB3-B94860606A6A}" destId="{3D61DC02-1B44-AA4D-A290-833441476F3E}" srcOrd="0" destOrd="3" presId="urn:microsoft.com/office/officeart/2005/8/layout/list1"/>
    <dgm:cxn modelId="{19D3076A-FA94-FE4E-A0DF-1625B721C5F8}" type="presOf" srcId="{57DBE59D-AEDA-46FF-945A-3E05BB273DA5}" destId="{2D19711F-FC26-F945-880B-B5811A122B0B}" srcOrd="0" destOrd="1" presId="urn:microsoft.com/office/officeart/2005/8/layout/list1"/>
    <dgm:cxn modelId="{8638F06E-8AE4-8B48-9F18-9A610AF4B7A4}" type="presOf" srcId="{89E60A3D-B35C-46FC-9219-E5E8E476DF6C}" destId="{3D61DC02-1B44-AA4D-A290-833441476F3E}" srcOrd="0" destOrd="1" presId="urn:microsoft.com/office/officeart/2005/8/layout/list1"/>
    <dgm:cxn modelId="{CE002E71-956A-EF43-BAB5-1A78219E28D9}" type="presOf" srcId="{FA65E98A-C3AE-44B6-ABF8-AFD705474920}" destId="{E4EF2B92-00E7-2249-92F3-721960423AC1}" srcOrd="0" destOrd="0" presId="urn:microsoft.com/office/officeart/2005/8/layout/list1"/>
    <dgm:cxn modelId="{0922607A-799E-644C-94C2-6641685135BE}" type="presOf" srcId="{FA65E98A-C3AE-44B6-ABF8-AFD705474920}" destId="{0E88E31A-8C09-7B4E-B08D-496C32E205E8}" srcOrd="1" destOrd="0" presId="urn:microsoft.com/office/officeart/2005/8/layout/list1"/>
    <dgm:cxn modelId="{B740907F-035D-44CE-AE92-E1DB99D543DE}" srcId="{F9C57532-E54D-40ED-A87B-599B4A1061A8}" destId="{FA65E98A-C3AE-44B6-ABF8-AFD705474920}" srcOrd="1" destOrd="0" parTransId="{15389FC9-4796-4180-B14B-41C9D5903818}" sibTransId="{042527C3-B4A7-4E49-AF57-D034C7D6C01C}"/>
    <dgm:cxn modelId="{02460C83-F772-194E-9DE0-3BFC60303CA6}" srcId="{FA65E98A-C3AE-44B6-ABF8-AFD705474920}" destId="{3DA68900-9937-BD40-BD81-97F7FF219050}" srcOrd="0" destOrd="0" parTransId="{6F1FA671-5B0B-3744-A4DC-DAD774E10055}" sibTransId="{47824A8F-6E5E-764D-93FC-3CAE94454204}"/>
    <dgm:cxn modelId="{27C9A889-F347-644C-ACCD-BF8030423F43}" type="presOf" srcId="{A609785F-19E4-48DB-874E-696AC881F56D}" destId="{2D19711F-FC26-F945-880B-B5811A122B0B}" srcOrd="0" destOrd="0" presId="urn:microsoft.com/office/officeart/2005/8/layout/list1"/>
    <dgm:cxn modelId="{DAAC798B-3DE2-A349-A126-3311BB41E52A}" type="presOf" srcId="{9DDA39B7-0140-4A8A-AC43-3EB9C39997A8}" destId="{3BD900AD-CB08-E541-BB70-19DF6052BD46}" srcOrd="0" destOrd="0" presId="urn:microsoft.com/office/officeart/2005/8/layout/list1"/>
    <dgm:cxn modelId="{610D0C8C-DCB6-436F-AB58-CF80F4D2FAF3}" srcId="{38D24797-4910-43E4-A86C-A9448FB19A75}" destId="{746239E4-C5F1-4BBC-8DEC-AC04430899C0}" srcOrd="3" destOrd="0" parTransId="{74EBA336-DAF8-4ECA-8CA0-3AA04F54FE12}" sibTransId="{BF7D3387-B4CD-4FE6-AC58-4B242A769E97}"/>
    <dgm:cxn modelId="{4D3A198E-FD46-41C8-9EAE-4B3BC7BEB27D}" srcId="{F9C57532-E54D-40ED-A87B-599B4A1061A8}" destId="{38D24797-4910-43E4-A86C-A9448FB19A75}" srcOrd="0" destOrd="0" parTransId="{51A6C1A9-EBF7-4E40-89B7-4A005B83122D}" sibTransId="{560B3547-C141-459A-A26A-98866B6BEBC6}"/>
    <dgm:cxn modelId="{2786888E-4ACD-814D-9BF8-C166E734BE51}" type="presOf" srcId="{746239E4-C5F1-4BBC-8DEC-AC04430899C0}" destId="{3D61DC02-1B44-AA4D-A290-833441476F3E}" srcOrd="0" destOrd="4" presId="urn:microsoft.com/office/officeart/2005/8/layout/list1"/>
    <dgm:cxn modelId="{D81860AB-C137-4378-85A0-401FA1FBA86B}" srcId="{9DDA39B7-0140-4A8A-AC43-3EB9C39997A8}" destId="{2A4D3E19-42E1-4706-892E-3560367C4438}" srcOrd="2" destOrd="0" parTransId="{ED8B63C8-288B-40BB-8751-3C61620A21EE}" sibTransId="{D13DE014-A012-440B-A039-24FB5AA2DAAA}"/>
    <dgm:cxn modelId="{0AC102AE-85B9-D74C-BA0E-9AEC43BDFF2F}" type="presOf" srcId="{38D24797-4910-43E4-A86C-A9448FB19A75}" destId="{5289C0A3-8943-4C4C-A4C5-24B797559599}" srcOrd="1" destOrd="0" presId="urn:microsoft.com/office/officeart/2005/8/layout/list1"/>
    <dgm:cxn modelId="{56041BBB-B503-40E5-B91D-4EE9CE082AAF}" srcId="{38D24797-4910-43E4-A86C-A9448FB19A75}" destId="{C96801EA-37DE-440F-AE1C-C069D712A1F9}" srcOrd="1" destOrd="0" parTransId="{F57114C4-F5BC-4799-8344-3D0CA2E4038B}" sibTransId="{4E5C0F8D-794E-4244-8F17-007870573F76}"/>
    <dgm:cxn modelId="{6D02D8BE-3ED1-413C-B118-2EC4554F405D}" srcId="{38D24797-4910-43E4-A86C-A9448FB19A75}" destId="{048AE3C6-5293-4752-9548-E8A03AE955B4}" srcOrd="0" destOrd="0" parTransId="{8216908B-7D58-4106-BB9F-9F8B61E114CA}" sibTransId="{15539583-9D8D-47D4-A2AE-CA98DCA6895F}"/>
    <dgm:cxn modelId="{C8A3FEC0-DF27-7743-8209-BA6C285FFB24}" type="presOf" srcId="{C96801EA-37DE-440F-AE1C-C069D712A1F9}" destId="{3D61DC02-1B44-AA4D-A290-833441476F3E}" srcOrd="0" destOrd="2" presId="urn:microsoft.com/office/officeart/2005/8/layout/list1"/>
    <dgm:cxn modelId="{45CF3ACD-F950-473C-BCD5-987E43005044}" srcId="{048AE3C6-5293-4752-9548-E8A03AE955B4}" destId="{89E60A3D-B35C-46FC-9219-E5E8E476DF6C}" srcOrd="0" destOrd="0" parTransId="{D1C7FBFE-E4E1-4E94-BAA4-5292B1DA6DBD}" sibTransId="{177837BD-7E03-4C73-997C-440F0A04C8CA}"/>
    <dgm:cxn modelId="{68BEC6CE-3C0E-6842-8A58-8C3F12F34975}" type="presOf" srcId="{F9C57532-E54D-40ED-A87B-599B4A1061A8}" destId="{FF8390DE-4265-1149-BA34-0F9B3D7C0B26}" srcOrd="0" destOrd="0" presId="urn:microsoft.com/office/officeart/2005/8/layout/list1"/>
    <dgm:cxn modelId="{9CCF22D5-C41A-1349-819A-D383ADFB97C3}" type="presOf" srcId="{2A4D3E19-42E1-4706-892E-3560367C4438}" destId="{2D19711F-FC26-F945-880B-B5811A122B0B}" srcOrd="0" destOrd="2" presId="urn:microsoft.com/office/officeart/2005/8/layout/list1"/>
    <dgm:cxn modelId="{4DE5E8F9-417C-4767-8403-304B69898177}" srcId="{9DDA39B7-0140-4A8A-AC43-3EB9C39997A8}" destId="{57DBE59D-AEDA-46FF-945A-3E05BB273DA5}" srcOrd="1" destOrd="0" parTransId="{976DCB60-D55D-46FD-9FEE-BEE516B31176}" sibTransId="{147F55EB-A0B0-4BFA-B666-8BB8CE5B503B}"/>
    <dgm:cxn modelId="{855176DE-9355-1D48-91E2-41CBA1F9BB8E}" type="presParOf" srcId="{FF8390DE-4265-1149-BA34-0F9B3D7C0B26}" destId="{951E418A-3D6B-104D-A651-DEADF20D6A68}" srcOrd="0" destOrd="0" presId="urn:microsoft.com/office/officeart/2005/8/layout/list1"/>
    <dgm:cxn modelId="{4D9CEC1E-8194-204A-B364-EE0EFE7FFFCC}" type="presParOf" srcId="{951E418A-3D6B-104D-A651-DEADF20D6A68}" destId="{EBE6938A-7ADB-BA44-95FE-18F25840C97E}" srcOrd="0" destOrd="0" presId="urn:microsoft.com/office/officeart/2005/8/layout/list1"/>
    <dgm:cxn modelId="{DF4B8CA0-F318-814E-81FB-449D167AEAB7}" type="presParOf" srcId="{951E418A-3D6B-104D-A651-DEADF20D6A68}" destId="{5289C0A3-8943-4C4C-A4C5-24B797559599}" srcOrd="1" destOrd="0" presId="urn:microsoft.com/office/officeart/2005/8/layout/list1"/>
    <dgm:cxn modelId="{A8F5F5CD-BA3E-5E4D-8F3B-7325C810A2DC}" type="presParOf" srcId="{FF8390DE-4265-1149-BA34-0F9B3D7C0B26}" destId="{EB6C34A7-CA16-6442-9D8D-950CD0BC5F25}" srcOrd="1" destOrd="0" presId="urn:microsoft.com/office/officeart/2005/8/layout/list1"/>
    <dgm:cxn modelId="{FF05F153-8574-AA43-9323-DB78801FA16B}" type="presParOf" srcId="{FF8390DE-4265-1149-BA34-0F9B3D7C0B26}" destId="{3D61DC02-1B44-AA4D-A290-833441476F3E}" srcOrd="2" destOrd="0" presId="urn:microsoft.com/office/officeart/2005/8/layout/list1"/>
    <dgm:cxn modelId="{D1DFD961-C41B-E244-BF02-E3079C547F01}" type="presParOf" srcId="{FF8390DE-4265-1149-BA34-0F9B3D7C0B26}" destId="{7D14D583-A1F0-2344-91A2-6E62753E5CA3}" srcOrd="3" destOrd="0" presId="urn:microsoft.com/office/officeart/2005/8/layout/list1"/>
    <dgm:cxn modelId="{7FCDFEBC-8975-7F4B-A951-6456C5926814}" type="presParOf" srcId="{FF8390DE-4265-1149-BA34-0F9B3D7C0B26}" destId="{15E13F2E-BC86-1E42-A631-A88C093A92B8}" srcOrd="4" destOrd="0" presId="urn:microsoft.com/office/officeart/2005/8/layout/list1"/>
    <dgm:cxn modelId="{455F79BB-708E-0E40-8740-0C7D844299A0}" type="presParOf" srcId="{15E13F2E-BC86-1E42-A631-A88C093A92B8}" destId="{E4EF2B92-00E7-2249-92F3-721960423AC1}" srcOrd="0" destOrd="0" presId="urn:microsoft.com/office/officeart/2005/8/layout/list1"/>
    <dgm:cxn modelId="{1FD791F1-408B-C24C-8C2B-AB9613F6E2E1}" type="presParOf" srcId="{15E13F2E-BC86-1E42-A631-A88C093A92B8}" destId="{0E88E31A-8C09-7B4E-B08D-496C32E205E8}" srcOrd="1" destOrd="0" presId="urn:microsoft.com/office/officeart/2005/8/layout/list1"/>
    <dgm:cxn modelId="{A567FB25-D8F9-0649-AC27-37D1504BDF7E}" type="presParOf" srcId="{FF8390DE-4265-1149-BA34-0F9B3D7C0B26}" destId="{EABA09B7-5CED-F14E-A5C0-E08EA5BAF779}" srcOrd="5" destOrd="0" presId="urn:microsoft.com/office/officeart/2005/8/layout/list1"/>
    <dgm:cxn modelId="{7DC46CC9-611E-FB45-ACFD-BA26BD8D3C3B}" type="presParOf" srcId="{FF8390DE-4265-1149-BA34-0F9B3D7C0B26}" destId="{145CDA27-6D39-2249-86A4-5B69B41BF61F}" srcOrd="6" destOrd="0" presId="urn:microsoft.com/office/officeart/2005/8/layout/list1"/>
    <dgm:cxn modelId="{D65484A9-E328-F140-9992-BAC7B033FB7A}" type="presParOf" srcId="{FF8390DE-4265-1149-BA34-0F9B3D7C0B26}" destId="{3A224A80-EEBE-3743-A947-790B961802EC}" srcOrd="7" destOrd="0" presId="urn:microsoft.com/office/officeart/2005/8/layout/list1"/>
    <dgm:cxn modelId="{DF8A1944-486F-414A-B4BE-1606A8B8897A}" type="presParOf" srcId="{FF8390DE-4265-1149-BA34-0F9B3D7C0B26}" destId="{C45E0FA5-7C93-B542-AB39-BE024B5ABF21}" srcOrd="8" destOrd="0" presId="urn:microsoft.com/office/officeart/2005/8/layout/list1"/>
    <dgm:cxn modelId="{D5AB2A61-4D45-0A48-8810-045D93E89C31}" type="presParOf" srcId="{C45E0FA5-7C93-B542-AB39-BE024B5ABF21}" destId="{3BD900AD-CB08-E541-BB70-19DF6052BD46}" srcOrd="0" destOrd="0" presId="urn:microsoft.com/office/officeart/2005/8/layout/list1"/>
    <dgm:cxn modelId="{63169410-D90C-CF44-B518-38A1A52BC2A4}" type="presParOf" srcId="{C45E0FA5-7C93-B542-AB39-BE024B5ABF21}" destId="{BEE96721-4744-1E42-8287-B11348319AD1}" srcOrd="1" destOrd="0" presId="urn:microsoft.com/office/officeart/2005/8/layout/list1"/>
    <dgm:cxn modelId="{646C5C7B-AC9E-1F46-8B3D-098507A3226A}" type="presParOf" srcId="{FF8390DE-4265-1149-BA34-0F9B3D7C0B26}" destId="{16E6E744-7B2C-5145-8088-D4B071F69C4F}" srcOrd="9" destOrd="0" presId="urn:microsoft.com/office/officeart/2005/8/layout/list1"/>
    <dgm:cxn modelId="{068E9F50-901C-D343-A736-2DFE1E847B4E}" type="presParOf" srcId="{FF8390DE-4265-1149-BA34-0F9B3D7C0B26}" destId="{2D19711F-FC26-F945-880B-B5811A122B0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35B14D-3AD3-344E-BCF0-FE2AEFC75E21}">
      <dsp:nvSpPr>
        <dsp:cNvPr id="0" name=""/>
        <dsp:cNvSpPr/>
      </dsp:nvSpPr>
      <dsp:spPr>
        <a:xfrm>
          <a:off x="0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4CEAF1-A20C-324A-B643-C67C405B6E87}">
      <dsp:nvSpPr>
        <dsp:cNvPr id="0" name=""/>
        <dsp:cNvSpPr/>
      </dsp:nvSpPr>
      <dsp:spPr>
        <a:xfrm>
          <a:off x="300566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What is loan default?</a:t>
          </a:r>
        </a:p>
      </dsp:txBody>
      <dsp:txXfrm>
        <a:off x="350877" y="1380951"/>
        <a:ext cx="2604477" cy="1617116"/>
      </dsp:txXfrm>
    </dsp:sp>
    <dsp:sp modelId="{F866FD98-24ED-1A4F-994F-E8189C42C4A3}">
      <dsp:nvSpPr>
        <dsp:cNvPr id="0" name=""/>
        <dsp:cNvSpPr/>
      </dsp:nvSpPr>
      <dsp:spPr>
        <a:xfrm>
          <a:off x="3306233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3BDBD8-327B-8C4B-B4E8-4A1D60264045}">
      <dsp:nvSpPr>
        <dsp:cNvPr id="0" name=""/>
        <dsp:cNvSpPr/>
      </dsp:nvSpPr>
      <dsp:spPr>
        <a:xfrm>
          <a:off x="3606799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What are the effects of loan default?</a:t>
          </a:r>
        </a:p>
      </dsp:txBody>
      <dsp:txXfrm>
        <a:off x="3657110" y="1380951"/>
        <a:ext cx="2604477" cy="1617116"/>
      </dsp:txXfrm>
    </dsp:sp>
    <dsp:sp modelId="{DEE568B0-4271-E94A-9439-73B6F432FD89}">
      <dsp:nvSpPr>
        <dsp:cNvPr id="0" name=""/>
        <dsp:cNvSpPr/>
      </dsp:nvSpPr>
      <dsp:spPr>
        <a:xfrm>
          <a:off x="6612466" y="1045102"/>
          <a:ext cx="2705099" cy="1717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0C527-1CEF-9D42-A7A4-6F7D92958F94}">
      <dsp:nvSpPr>
        <dsp:cNvPr id="0" name=""/>
        <dsp:cNvSpPr/>
      </dsp:nvSpPr>
      <dsp:spPr>
        <a:xfrm>
          <a:off x="6913033" y="1330640"/>
          <a:ext cx="2705099" cy="17177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Does anyone benefit from loan default?</a:t>
          </a:r>
        </a:p>
      </dsp:txBody>
      <dsp:txXfrm>
        <a:off x="6963344" y="1380951"/>
        <a:ext cx="2604477" cy="16171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C06F79-B703-FC44-B06B-AC70DB48DCF3}">
      <dsp:nvSpPr>
        <dsp:cNvPr id="0" name=""/>
        <dsp:cNvSpPr/>
      </dsp:nvSpPr>
      <dsp:spPr>
        <a:xfrm>
          <a:off x="0" y="40503"/>
          <a:ext cx="10576558" cy="538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Dataset obtained from Kaggle (Tse, 2020)</a:t>
          </a:r>
        </a:p>
      </dsp:txBody>
      <dsp:txXfrm>
        <a:off x="26273" y="66776"/>
        <a:ext cx="10524012" cy="485654"/>
      </dsp:txXfrm>
    </dsp:sp>
    <dsp:sp modelId="{C71B28A1-E500-9F46-8693-66F801CE719D}">
      <dsp:nvSpPr>
        <dsp:cNvPr id="0" name=""/>
        <dsp:cNvSpPr/>
      </dsp:nvSpPr>
      <dsp:spPr>
        <a:xfrm>
          <a:off x="0" y="644943"/>
          <a:ext cx="10576558" cy="538200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It contains variables such as</a:t>
          </a:r>
        </a:p>
      </dsp:txBody>
      <dsp:txXfrm>
        <a:off x="26273" y="671216"/>
        <a:ext cx="10524012" cy="485654"/>
      </dsp:txXfrm>
    </dsp:sp>
    <dsp:sp modelId="{C3B44A2D-453F-7F40-A4F3-395E3E91654E}">
      <dsp:nvSpPr>
        <dsp:cNvPr id="0" name=""/>
        <dsp:cNvSpPr/>
      </dsp:nvSpPr>
      <dsp:spPr>
        <a:xfrm>
          <a:off x="0" y="1183143"/>
          <a:ext cx="10576558" cy="29518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5806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Annual income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Age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Employment length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Loan amount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Credit History  length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Previous defaults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Home Ownership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Loan intent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Loan percent of income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kern="1200"/>
            <a:t>If the person defaulted on this loan</a:t>
          </a:r>
        </a:p>
      </dsp:txBody>
      <dsp:txXfrm>
        <a:off x="0" y="1183143"/>
        <a:ext cx="10576558" cy="29518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61DC02-1B44-AA4D-A290-833441476F3E}">
      <dsp:nvSpPr>
        <dsp:cNvPr id="0" name=""/>
        <dsp:cNvSpPr/>
      </dsp:nvSpPr>
      <dsp:spPr>
        <a:xfrm>
          <a:off x="0" y="340858"/>
          <a:ext cx="9618133" cy="14552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474" tIns="291592" rIns="74647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Removed unneeded columns.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Loan grade and loan interest rate.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Visualized each column.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Handled missing values.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Encoded categorical variables.</a:t>
          </a:r>
        </a:p>
      </dsp:txBody>
      <dsp:txXfrm>
        <a:off x="0" y="340858"/>
        <a:ext cx="9618133" cy="1455299"/>
      </dsp:txXfrm>
    </dsp:sp>
    <dsp:sp modelId="{5289C0A3-8943-4C4C-A4C5-24B797559599}">
      <dsp:nvSpPr>
        <dsp:cNvPr id="0" name=""/>
        <dsp:cNvSpPr/>
      </dsp:nvSpPr>
      <dsp:spPr>
        <a:xfrm>
          <a:off x="480906" y="134218"/>
          <a:ext cx="6732693" cy="41327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480" tIns="0" rIns="2544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imported and cleaned</a:t>
          </a:r>
        </a:p>
      </dsp:txBody>
      <dsp:txXfrm>
        <a:off x="501081" y="154393"/>
        <a:ext cx="6692343" cy="372929"/>
      </dsp:txXfrm>
    </dsp:sp>
    <dsp:sp modelId="{145CDA27-6D39-2249-86A4-5B69B41BF61F}">
      <dsp:nvSpPr>
        <dsp:cNvPr id="0" name=""/>
        <dsp:cNvSpPr/>
      </dsp:nvSpPr>
      <dsp:spPr>
        <a:xfrm>
          <a:off x="0" y="2078398"/>
          <a:ext cx="9618133" cy="5843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1482143"/>
              <a:satOff val="7100"/>
              <a:lumOff val="6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474" tIns="291592" rIns="74647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70/30 Split</a:t>
          </a:r>
        </a:p>
      </dsp:txBody>
      <dsp:txXfrm>
        <a:off x="0" y="2078398"/>
        <a:ext cx="9618133" cy="584325"/>
      </dsp:txXfrm>
    </dsp:sp>
    <dsp:sp modelId="{0E88E31A-8C09-7B4E-B08D-496C32E205E8}">
      <dsp:nvSpPr>
        <dsp:cNvPr id="0" name=""/>
        <dsp:cNvSpPr/>
      </dsp:nvSpPr>
      <dsp:spPr>
        <a:xfrm>
          <a:off x="480906" y="1871758"/>
          <a:ext cx="6732693" cy="413279"/>
        </a:xfrm>
        <a:prstGeom prst="roundRect">
          <a:avLst/>
        </a:prstGeom>
        <a:solidFill>
          <a:schemeClr val="accent2">
            <a:hueOff val="-1482143"/>
            <a:satOff val="7100"/>
            <a:lumOff val="656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480" tIns="0" rIns="2544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Split the data into training and testing.</a:t>
          </a:r>
        </a:p>
      </dsp:txBody>
      <dsp:txXfrm>
        <a:off x="501081" y="1891933"/>
        <a:ext cx="6692343" cy="372929"/>
      </dsp:txXfrm>
    </dsp:sp>
    <dsp:sp modelId="{2D19711F-FC26-F945-880B-B5811A122B0B}">
      <dsp:nvSpPr>
        <dsp:cNvPr id="0" name=""/>
        <dsp:cNvSpPr/>
      </dsp:nvSpPr>
      <dsp:spPr>
        <a:xfrm>
          <a:off x="0" y="2944963"/>
          <a:ext cx="9618133" cy="101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474" tIns="291592" rIns="74647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Logistic Regression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Naïve Bayes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Random Forrest </a:t>
          </a:r>
        </a:p>
      </dsp:txBody>
      <dsp:txXfrm>
        <a:off x="0" y="2944963"/>
        <a:ext cx="9618133" cy="1014300"/>
      </dsp:txXfrm>
    </dsp:sp>
    <dsp:sp modelId="{BEE96721-4744-1E42-8287-B11348319AD1}">
      <dsp:nvSpPr>
        <dsp:cNvPr id="0" name=""/>
        <dsp:cNvSpPr/>
      </dsp:nvSpPr>
      <dsp:spPr>
        <a:xfrm>
          <a:off x="480906" y="2738323"/>
          <a:ext cx="6732693" cy="413279"/>
        </a:xfrm>
        <a:prstGeom prst="roundRec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480" tIns="0" rIns="25448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Trained models</a:t>
          </a:r>
        </a:p>
      </dsp:txBody>
      <dsp:txXfrm>
        <a:off x="501081" y="2758498"/>
        <a:ext cx="6692343" cy="372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14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397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4680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828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0530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282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048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596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89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2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62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10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98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722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92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038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7F1B2-5796-974F-2B6F-EDDD5A3E13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Loan Default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176A43-FAF5-96F9-CA54-617F5B453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DSC 680 </a:t>
            </a:r>
          </a:p>
          <a:p>
            <a:r>
              <a:rPr lang="en-US" dirty="0"/>
              <a:t>Gracie Inman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88140E08-7A57-39E8-5D9A-B8CF5C63CB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0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78"/>
    </mc:Choice>
    <mc:Fallback xmlns="">
      <p:transition spd="slow" advTm="9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C9E6455-0F0F-0912-7A33-FBB7DFF6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3DC15-5A32-26CA-7392-164378690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Ethical</a:t>
            </a:r>
          </a:p>
          <a:p>
            <a:pPr lvl="1"/>
            <a:r>
              <a:rPr lang="en-US" dirty="0"/>
              <a:t>No known source for data.</a:t>
            </a:r>
          </a:p>
          <a:p>
            <a:pPr lvl="1"/>
            <a:r>
              <a:rPr lang="en-US" dirty="0"/>
              <a:t>Assumptions</a:t>
            </a:r>
          </a:p>
          <a:p>
            <a:pPr lvl="1"/>
            <a:r>
              <a:rPr lang="en-US" dirty="0"/>
              <a:t>Removed data</a:t>
            </a:r>
          </a:p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Transferability</a:t>
            </a:r>
          </a:p>
          <a:p>
            <a:pPr lvl="1"/>
            <a:r>
              <a:rPr lang="en-US" dirty="0"/>
              <a:t>Unable to further test.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7" name="Audio 46">
            <a:extLst>
              <a:ext uri="{FF2B5EF4-FFF2-40B4-BE49-F238E27FC236}">
                <a16:creationId xmlns:a16="http://schemas.microsoft.com/office/drawing/2014/main" id="{9D65D874-D350-990D-97C5-12E274335A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7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925"/>
    </mc:Choice>
    <mc:Fallback xmlns="">
      <p:transition spd="slow" advTm="100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54B82-5EB4-A0AF-91D4-9BD6E227C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EA13C-EA04-5C82-BCD1-ACD77901F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marR="0" indent="-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Luthi, B. (2024, January 24). What happens if I default on a loan? Experian. https://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www.experian.com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/blogs/ask-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experian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/what-does-it-mean-to-default-on-a-loan/#:~:text=When%20you%20default%20on%20a%20loan%2C%20it%20could%20trigger%20a,where%20it%20may%20be%20unavoidable. 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Tuovila, A. (2023, June 28). Loss given default (LGD): Two ways to calculate, plus an example. Investopedia. https://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www.investopedia.com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/terms/l/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lossgivendefault.asp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#:~:text=Loss%20given%20default%20(LGD)%20is,borrower%20defaults%20on%20a%20loan. 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Tse, L. (2020, June 2). Credit risk dataset. Kaggle. </a:t>
            </a:r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4EBB719E-F27D-C743-2926-A4F30ACAD8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7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6"/>
    </mc:Choice>
    <mc:Fallback xmlns="">
      <p:transition spd="slow" advTm="4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418B43-2B65-058C-EA9E-249CE4A29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/>
              <a:t>Loan Default</a:t>
            </a:r>
          </a:p>
        </p:txBody>
      </p:sp>
      <p:sp>
        <p:nvSpPr>
          <p:cNvPr id="7" name="Isosceles Triangle 1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Isosceles Triangle 1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1B1BE1-1B0D-14C7-9CA3-781470512A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8270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3" name="Audio 92">
            <a:extLst>
              <a:ext uri="{FF2B5EF4-FFF2-40B4-BE49-F238E27FC236}">
                <a16:creationId xmlns:a16="http://schemas.microsoft.com/office/drawing/2014/main" id="{1A2E6222-6C7B-83AA-5876-BCFE21F26B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0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926"/>
    </mc:Choice>
    <mc:Fallback xmlns="">
      <p:transition spd="slow" advTm="82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0DD88-5F87-451E-B8B8-80E660FE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2C5F5AC-F82A-0C3A-1274-B905D28A5A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40529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5" name="Audio 34">
            <a:extLst>
              <a:ext uri="{FF2B5EF4-FFF2-40B4-BE49-F238E27FC236}">
                <a16:creationId xmlns:a16="http://schemas.microsoft.com/office/drawing/2014/main" id="{3F866FF8-9873-FF63-3349-6E9A6444C7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7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42"/>
    </mc:Choice>
    <mc:Fallback xmlns="">
      <p:transition spd="slow" advTm="25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EF8B4A-84B3-202B-BB78-169B3637F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Methods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C38E1A-7A29-FCF9-44D8-F3EC787518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565721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extLst>
              <a:ext uri="{FF2B5EF4-FFF2-40B4-BE49-F238E27FC236}">
                <a16:creationId xmlns:a16="http://schemas.microsoft.com/office/drawing/2014/main" id="{2B06D5B3-2F54-D6F2-1AAA-32839A06E7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8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54"/>
    </mc:Choice>
    <mc:Fallback xmlns="">
      <p:transition spd="slow" advTm="59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45A8A-8CCB-5C73-F26E-736A7DC81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Evaluation</a:t>
            </a: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A423C40E-0EC6-81D0-4F3C-0BB1B5204C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BDB4A-417E-D1F6-7341-0E8A03B81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Each model was evaluated using the same three metrics.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Accuracy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Precision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Confusion Matrix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B1969F27-209E-2C74-E721-B7E8E1AED1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0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34"/>
    </mc:Choice>
    <mc:Fallback xmlns="">
      <p:transition spd="slow" advTm="15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344D7-549C-05DF-5B06-7DCACC795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/>
              <a:t>Accuracy &amp; Precision </a:t>
            </a:r>
          </a:p>
        </p:txBody>
      </p:sp>
      <p:sp>
        <p:nvSpPr>
          <p:cNvPr id="16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4FAA6E9-9FED-CE74-BE64-3248EBD41D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158235"/>
              </p:ext>
            </p:extLst>
          </p:nvPr>
        </p:nvGraphicFramePr>
        <p:xfrm>
          <a:off x="1796090" y="1948543"/>
          <a:ext cx="8599820" cy="4093486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3364435">
                  <a:extLst>
                    <a:ext uri="{9D8B030D-6E8A-4147-A177-3AD203B41FA5}">
                      <a16:colId xmlns:a16="http://schemas.microsoft.com/office/drawing/2014/main" val="1367870504"/>
                    </a:ext>
                  </a:extLst>
                </a:gridCol>
                <a:gridCol w="2624704">
                  <a:extLst>
                    <a:ext uri="{9D8B030D-6E8A-4147-A177-3AD203B41FA5}">
                      <a16:colId xmlns:a16="http://schemas.microsoft.com/office/drawing/2014/main" val="1335051242"/>
                    </a:ext>
                  </a:extLst>
                </a:gridCol>
                <a:gridCol w="2610681">
                  <a:extLst>
                    <a:ext uri="{9D8B030D-6E8A-4147-A177-3AD203B41FA5}">
                      <a16:colId xmlns:a16="http://schemas.microsoft.com/office/drawing/2014/main" val="2452122439"/>
                    </a:ext>
                  </a:extLst>
                </a:gridCol>
              </a:tblGrid>
              <a:tr h="949014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2500" b="1" kern="100" cap="none" spc="0">
                          <a:solidFill>
                            <a:schemeClr val="tx1"/>
                          </a:solidFill>
                          <a:effectLst/>
                        </a:rPr>
                        <a:t>Table 1: Accuracy and Precision Scores for Models</a:t>
                      </a:r>
                      <a:endParaRPr lang="en-US" sz="2500" b="1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538979"/>
                  </a:ext>
                </a:extLst>
              </a:tr>
              <a:tr h="7861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b="1" kern="100" cap="none" spc="0">
                          <a:solidFill>
                            <a:schemeClr val="tx1"/>
                          </a:solidFill>
                          <a:effectLst/>
                        </a:rPr>
                        <a:t>Model</a:t>
                      </a:r>
                      <a:endParaRPr lang="en-US" sz="1900" b="1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Accuracy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Precision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126490"/>
                  </a:ext>
                </a:extLst>
              </a:tr>
              <a:tr h="7861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b="1" kern="100" cap="none" spc="0">
                          <a:solidFill>
                            <a:schemeClr val="tx1"/>
                          </a:solidFill>
                          <a:effectLst/>
                        </a:rPr>
                        <a:t>Logistic Regression</a:t>
                      </a:r>
                      <a:endParaRPr lang="en-US" sz="1900" b="1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0.8116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0.7390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84542"/>
                  </a:ext>
                </a:extLst>
              </a:tr>
              <a:tr h="7861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b="1" kern="100" cap="none" spc="0">
                          <a:solidFill>
                            <a:schemeClr val="tx1"/>
                          </a:solidFill>
                          <a:effectLst/>
                        </a:rPr>
                        <a:t>Random Forrest</a:t>
                      </a:r>
                      <a:endParaRPr lang="en-US" sz="1900" b="1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0.8883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0.8943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453178"/>
                  </a:ext>
                </a:extLst>
              </a:tr>
              <a:tr h="7861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b="1" kern="100" cap="none" spc="0">
                          <a:solidFill>
                            <a:schemeClr val="tx1"/>
                          </a:solidFill>
                          <a:effectLst/>
                        </a:rPr>
                        <a:t>Naïve Bayes</a:t>
                      </a:r>
                      <a:endParaRPr lang="en-US" sz="1900" b="1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9525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0.8004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900" kern="100" cap="none" spc="0">
                          <a:solidFill>
                            <a:schemeClr val="tx1"/>
                          </a:solidFill>
                          <a:effectLst/>
                        </a:rPr>
                        <a:t>0.6217</a:t>
                      </a:r>
                      <a:endParaRPr lang="en-US" sz="1900" kern="100" cap="none" spc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9274" marR="106365" marT="28364" marB="2127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553763"/>
                  </a:ext>
                </a:extLst>
              </a:tr>
            </a:tbl>
          </a:graphicData>
        </a:graphic>
      </p:graphicFrame>
      <p:pic>
        <p:nvPicPr>
          <p:cNvPr id="7" name="Audio 6">
            <a:extLst>
              <a:ext uri="{FF2B5EF4-FFF2-40B4-BE49-F238E27FC236}">
                <a16:creationId xmlns:a16="http://schemas.microsoft.com/office/drawing/2014/main" id="{0E341AD9-2AF6-09C0-0D4B-21B158CE30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2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177"/>
    </mc:Choice>
    <mc:Fallback xmlns="">
      <p:transition spd="slow" advTm="31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5A22F4-447E-75BD-4122-E135AD4BB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Confusion Matrices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47C8C39-4A10-51CE-7252-0AB375B671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7" t="42753" r="41958" b="16933"/>
          <a:stretch/>
        </p:blipFill>
        <p:spPr bwMode="auto">
          <a:xfrm>
            <a:off x="985965" y="1724133"/>
            <a:ext cx="2608783" cy="1737912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B1E747E-370E-D5D1-FA8E-FD5F0770190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30931" r="42825" b="27148"/>
          <a:stretch/>
        </p:blipFill>
        <p:spPr bwMode="auto">
          <a:xfrm>
            <a:off x="3821882" y="1677342"/>
            <a:ext cx="2608783" cy="183149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2DCA054-96F5-48D9-3496-FDD0EB3DC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2" t="53497" r="42115" b="5094"/>
          <a:stretch/>
        </p:blipFill>
        <p:spPr bwMode="auto">
          <a:xfrm>
            <a:off x="6666684" y="1676243"/>
            <a:ext cx="2608783" cy="1833691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5" name="Audio 54">
            <a:extLst>
              <a:ext uri="{FF2B5EF4-FFF2-40B4-BE49-F238E27FC236}">
                <a16:creationId xmlns:a16="http://schemas.microsoft.com/office/drawing/2014/main" id="{3A481AF7-BB60-A81A-E135-336114630E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1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066"/>
    </mc:Choice>
    <mc:Fallback xmlns="">
      <p:transition spd="slow" advTm="82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5820FD4-2E6F-DD03-D9CE-597015CA5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75" y="202500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Feature Importance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8341E95-A573-D064-F682-C459DCC022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9" t="38711" r="12570" b="9919"/>
          <a:stretch/>
        </p:blipFill>
        <p:spPr bwMode="auto">
          <a:xfrm>
            <a:off x="921487" y="1759660"/>
            <a:ext cx="8017008" cy="395578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8" name="Audio 37">
            <a:extLst>
              <a:ext uri="{FF2B5EF4-FFF2-40B4-BE49-F238E27FC236}">
                <a16:creationId xmlns:a16="http://schemas.microsoft.com/office/drawing/2014/main" id="{52FFBCA2-3526-B64E-146D-A2B1202A87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6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62"/>
    </mc:Choice>
    <mc:Fallback xmlns="">
      <p:transition spd="slow" advTm="25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4B637-42DD-6F1E-6146-548778F28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43856-4E56-CF74-EA32-EF69502A9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Forrest had the highest accuracy and precision.</a:t>
            </a:r>
          </a:p>
          <a:p>
            <a:r>
              <a:rPr lang="en-US" dirty="0"/>
              <a:t>Confusion Matrices</a:t>
            </a:r>
          </a:p>
          <a:p>
            <a:pPr lvl="1"/>
            <a:r>
              <a:rPr lang="en-US" dirty="0"/>
              <a:t>Random Forrest performed best overall.</a:t>
            </a:r>
          </a:p>
          <a:p>
            <a:pPr lvl="1"/>
            <a:r>
              <a:rPr lang="en-US" dirty="0"/>
              <a:t>Logistic regression had the fewest false positives and the highest number of true negatives</a:t>
            </a:r>
          </a:p>
          <a:p>
            <a:r>
              <a:rPr lang="en-US" dirty="0"/>
              <a:t>Most important feature</a:t>
            </a:r>
          </a:p>
          <a:p>
            <a:pPr lvl="1"/>
            <a:r>
              <a:rPr lang="en-US" dirty="0"/>
              <a:t>The percent of income that the loan amount is.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E98F327F-E85E-56DE-B269-AF791D4A1D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4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47"/>
    </mc:Choice>
    <mc:Fallback xmlns="">
      <p:transition spd="slow" advTm="30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136</TotalTime>
  <Words>381</Words>
  <Application>Microsoft Macintosh PowerPoint</Application>
  <PresentationFormat>Widescreen</PresentationFormat>
  <Paragraphs>74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Times New Roman</vt:lpstr>
      <vt:lpstr>Trebuchet MS</vt:lpstr>
      <vt:lpstr>Wingdings 3</vt:lpstr>
      <vt:lpstr>Facet</vt:lpstr>
      <vt:lpstr>Loan Default Prediction</vt:lpstr>
      <vt:lpstr>Loan Default</vt:lpstr>
      <vt:lpstr>Data</vt:lpstr>
      <vt:lpstr>Methods</vt:lpstr>
      <vt:lpstr>Evaluation</vt:lpstr>
      <vt:lpstr>Accuracy &amp; Precision </vt:lpstr>
      <vt:lpstr>Confusion Matrices </vt:lpstr>
      <vt:lpstr>Feature Importance</vt:lpstr>
      <vt:lpstr>Summary of Results</vt:lpstr>
      <vt:lpstr>Concerns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Loan Default Prediction</dc:title>
  <dc:creator>Gracie Inman</dc:creator>
  <cp:lastModifiedBy>Gracie Inman</cp:lastModifiedBy>
  <cp:revision>1</cp:revision>
  <dcterms:created xsi:type="dcterms:W3CDTF">2024-04-07T21:37:27Z</dcterms:created>
  <dcterms:modified xsi:type="dcterms:W3CDTF">2024-04-07T23:57:15Z</dcterms:modified>
</cp:coreProperties>
</file>

<file path=docProps/thumbnail.jpeg>
</file>